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0"/>
  </p:notesMasterIdLst>
  <p:sldIdLst>
    <p:sldId id="256" r:id="rId2"/>
    <p:sldId id="310" r:id="rId3"/>
    <p:sldId id="342" r:id="rId4"/>
    <p:sldId id="311" r:id="rId5"/>
    <p:sldId id="312" r:id="rId6"/>
    <p:sldId id="313" r:id="rId7"/>
    <p:sldId id="314" r:id="rId8"/>
    <p:sldId id="315" r:id="rId9"/>
    <p:sldId id="316" r:id="rId10"/>
    <p:sldId id="318" r:id="rId11"/>
    <p:sldId id="319" r:id="rId12"/>
    <p:sldId id="321" r:id="rId13"/>
    <p:sldId id="322" r:id="rId14"/>
    <p:sldId id="323" r:id="rId15"/>
    <p:sldId id="325" r:id="rId16"/>
    <p:sldId id="341" r:id="rId17"/>
    <p:sldId id="346" r:id="rId18"/>
    <p:sldId id="347" r:id="rId19"/>
    <p:sldId id="348" r:id="rId20"/>
    <p:sldId id="349" r:id="rId21"/>
    <p:sldId id="366" r:id="rId22"/>
    <p:sldId id="344" r:id="rId23"/>
    <p:sldId id="335" r:id="rId24"/>
    <p:sldId id="350" r:id="rId25"/>
    <p:sldId id="380" r:id="rId26"/>
    <p:sldId id="352" r:id="rId27"/>
    <p:sldId id="381" r:id="rId28"/>
    <p:sldId id="356" r:id="rId29"/>
    <p:sldId id="360" r:id="rId30"/>
    <p:sldId id="363" r:id="rId31"/>
    <p:sldId id="364" r:id="rId32"/>
    <p:sldId id="367" r:id="rId33"/>
    <p:sldId id="368" r:id="rId34"/>
    <p:sldId id="369" r:id="rId35"/>
    <p:sldId id="374" r:id="rId36"/>
    <p:sldId id="376" r:id="rId37"/>
    <p:sldId id="377" r:id="rId38"/>
    <p:sldId id="375" r:id="rId39"/>
    <p:sldId id="357" r:id="rId40"/>
    <p:sldId id="382" r:id="rId41"/>
    <p:sldId id="387" r:id="rId42"/>
    <p:sldId id="388" r:id="rId43"/>
    <p:sldId id="389" r:id="rId44"/>
    <p:sldId id="390" r:id="rId45"/>
    <p:sldId id="391" r:id="rId46"/>
    <p:sldId id="358" r:id="rId47"/>
    <p:sldId id="372" r:id="rId48"/>
    <p:sldId id="373" r:id="rId49"/>
    <p:sldId id="386" r:id="rId50"/>
    <p:sldId id="384" r:id="rId51"/>
    <p:sldId id="330" r:id="rId52"/>
    <p:sldId id="293" r:id="rId53"/>
    <p:sldId id="287" r:id="rId54"/>
    <p:sldId id="283" r:id="rId55"/>
    <p:sldId id="289" r:id="rId56"/>
    <p:sldId id="393" r:id="rId57"/>
    <p:sldId id="392" r:id="rId58"/>
    <p:sldId id="317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mi Cura" initials="RC" lastIdx="1" clrIdx="0">
    <p:extLst>
      <p:ext uri="{19B8F6BF-5375-455C-9EA6-DF929625EA0E}">
        <p15:presenceInfo xmlns:p15="http://schemas.microsoft.com/office/powerpoint/2012/main" userId="Remi Cu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404040"/>
    <a:srgbClr val="92929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0971C0-D393-44F2-A167-F2D4E30C096F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2BDA4-82D9-4B05-80A7-B090D19B8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20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EDFCF-7138-4BFD-9C1E-39FA3C523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AD8766-6EBC-4461-8B10-5C3F85696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27D59-FB9B-42D0-87DE-9BAEB4D23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fld id="{7C04F09D-7752-4A33-BE69-05A58375EE20}" type="datetime1">
              <a:rPr lang="en-US" smtClean="0"/>
              <a:t>6/4/2020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4A757-61A3-4613-BC2E-8F97BAC4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B8823-6E92-4E3E-A6CF-A383D8FA9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525"/>
            <a:ext cx="2743200" cy="365125"/>
          </a:xfrm>
        </p:spPr>
        <p:txBody>
          <a:bodyPr/>
          <a:lstStyle/>
          <a:p>
            <a:fld id="{94794FB5-C091-40E3-A770-84C73B7D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1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BA31F-9293-403D-AF31-AC6276CA8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845B7-E2BF-4DD5-BD2C-1ADF589EF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4C749-761C-43EC-86D8-860E0CC0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E7F95-6F5C-4596-AAA6-1153F2A23838}" type="datetime1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97580-DAD0-4337-9D19-32611CC4A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5B4D-156D-490F-AD74-CF6A962F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37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97577-FC7E-4931-B4C8-8C304FD2D5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04BF31-2943-41EE-B953-31639BECB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8865C-74DF-4A51-89EA-180DCD4AA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7639-A689-4A8C-BD50-8C81CBA48417}" type="datetime1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6379D-B8CE-49D7-9FC0-62B985005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29C69-16A0-4743-BCAA-3641A0DD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5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B2473-FC6B-404C-A0BD-F18D2D7AA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36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13C07-35B2-4B38-BB28-E9E7ED189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2545"/>
            <a:ext cx="10515600" cy="45144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9DD41-921B-4CDC-83E4-5DE3A8509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51D4-51CC-4256-B374-DE7DA8403BE7}" type="datetime1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4D0DC-8951-4197-B96E-BF33A4448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1E0E2-BB99-47E0-9788-9DA9D710D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8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AA9B-E2FA-4F32-A84D-AFDE976D4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AEEFE-3206-409D-8E04-03ADDA465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1DD86-7633-47F1-B3DD-6E3E6145C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877-E31E-4F52-AE8D-2F4D2279B5C8}" type="datetime1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E4D7E-603B-4912-A04D-E913E8653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4915F-09A0-42FF-919D-0C50D2FC7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3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CFCE-B694-47ED-AE86-1007F6215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0338B-C913-47FC-9A19-891D14A8DE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6AD38-22F3-4E16-9E63-7B08943CA8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DD26B-E567-41A7-AC83-2B2972016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B9F5C-012E-4836-BF1B-78E2F7C3FD68}" type="datetime1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62478-1FB2-4287-8A67-9F3293DDF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6CC05-9F67-4F45-ADB0-01805291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3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79C4B-C2B9-47AF-8D37-49EBFA132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EB73F-D447-4FAC-84E4-9C117F4C2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2D0E82-80B0-4E68-901C-D54697417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2CB28A-C0E3-440E-959F-B2732230A3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B01F7A-8685-4018-B544-3B935641D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D9CBAE-F89F-4136-BB91-057308FD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516EB-FD08-418C-A9DF-2456589B9E08}" type="datetime1">
              <a:rPr lang="en-US" smtClean="0"/>
              <a:t>6/4/2020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D3A3CC-E254-4D51-97A9-B655ADAB1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C7EFD3-DC30-4E7B-A9B9-1FAA68C1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8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94423-EC92-4E79-85E4-2B89651CC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25150D-8C8F-4813-8371-7C1AD3F11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75F43-944D-4E1F-9951-9A4822A2DD63}" type="datetime1">
              <a:rPr lang="en-US" smtClean="0"/>
              <a:t>6/4/2020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38554-0BA0-4495-AF37-E301F0D1D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E754A-57BF-4F80-9D6E-DB878375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0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238F7-5927-4067-83B8-C6749BCD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BC6D-C269-4283-A6C3-78E6FA3A78ED}" type="datetime1">
              <a:rPr lang="en-US" smtClean="0"/>
              <a:t>6/4/2020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ACC5E9-DC3A-444A-AAAA-32F35CE8C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957B3-C40A-4CB5-A4B1-CE5924700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91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DFC0-5F33-4728-9E7C-205F98485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1C2C4-5EE7-4CD8-8191-C1F83080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6B171-871F-4946-980B-4944D27A0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AB6D4-1373-4AE1-8DEF-F67F3E2C9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4269-56B1-437E-A51B-D71F53062212}" type="datetime1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F64D8-45CD-49B0-9162-9EE34CEE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E707-2FAE-43A6-B700-6FF32A671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5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1086C-3101-4177-BEDA-B2FF4B4C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75DC9F-1951-46F1-90EA-82A7725D76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284C8-82B8-40B5-AFD7-AF199E122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25836F-9015-420C-A3D8-FC517393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F1CEF-B6A3-4216-91C3-6BDD9D12CE9B}" type="datetime1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3E0BB-BB2D-4947-A130-CEF924291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F301F-FE4B-42C0-B373-D2E827BD4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26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FE2F5F-A9E6-4A2F-8F80-4B2BB52A0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E6E6D-AF91-43D5-984D-22512889C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2FFD3-85F3-4E73-9EC4-01CEE4ECE6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01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403A13E0-1610-4D3E-9C51-00FA3C5EA451}" type="datetime1">
              <a:rPr lang="en-US" smtClean="0"/>
              <a:t>6/4/2020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93941-A31E-4ED1-828D-3850EAD1F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01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0CCAC-0C20-4726-A620-9ADA48885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94697" y="6470650"/>
            <a:ext cx="20610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4794FB5-C091-40E3-A770-84C73B7D70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4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eb.mit.edu/insong/www/" TargetMode="External"/><Relationship Id="rId4" Type="http://schemas.openxmlformats.org/officeDocument/2006/relationships/hyperlink" Target="http://remi.cura.info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OnroerendErfgoed/pgSFT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Lobbyview.or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FBF1D-37EF-48E2-BCA1-D7A42F6AFF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Postgres &amp; Social Sciences:</a:t>
            </a:r>
            <a:br>
              <a:rPr lang="en-US" dirty="0"/>
            </a:br>
            <a:r>
              <a:rPr lang="en-US" sz="5000" dirty="0"/>
              <a:t>How we make it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722529-572B-4275-A963-9CF857C4B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5103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Dr. </a:t>
            </a:r>
            <a:r>
              <a:rPr lang="en-US" b="1" dirty="0"/>
              <a:t>R</a:t>
            </a:r>
            <a:r>
              <a:rPr lang="fr-FR" b="1" dirty="0" err="1"/>
              <a:t>émi</a:t>
            </a:r>
            <a:r>
              <a:rPr lang="fr-FR" b="1" dirty="0"/>
              <a:t> Cura</a:t>
            </a:r>
            <a:r>
              <a:rPr lang="fr-FR" dirty="0"/>
              <a:t>, </a:t>
            </a:r>
            <a:r>
              <a:rPr lang="en-US" i="1" dirty="0"/>
              <a:t>Postdoctoral Associate</a:t>
            </a:r>
          </a:p>
          <a:p>
            <a:r>
              <a:rPr lang="en-US" dirty="0"/>
              <a:t>Prof. </a:t>
            </a:r>
            <a:r>
              <a:rPr lang="en-US" b="1" dirty="0"/>
              <a:t>In Song Kim</a:t>
            </a:r>
            <a:r>
              <a:rPr lang="en-US" dirty="0"/>
              <a:t>, </a:t>
            </a:r>
            <a:r>
              <a:rPr lang="en-US" i="1" dirty="0"/>
              <a:t>Associate Professor</a:t>
            </a:r>
          </a:p>
          <a:p>
            <a:r>
              <a:rPr lang="en-US" b="1" dirty="0"/>
              <a:t>MIT Political Science Department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9B3A5C-552F-4412-9CEC-657EF440E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942" y="5715202"/>
            <a:ext cx="2209640" cy="1142798"/>
          </a:xfrm>
          <a:prstGeom prst="rect">
            <a:avLst/>
          </a:prstGeom>
        </p:spPr>
      </p:pic>
      <p:pic>
        <p:nvPicPr>
          <p:cNvPr id="5" name="Picture 4" descr="A black sign with white text&#10;&#10;Description automatically generated">
            <a:extLst>
              <a:ext uri="{FF2B5EF4-FFF2-40B4-BE49-F238E27FC236}">
                <a16:creationId xmlns:a16="http://schemas.microsoft.com/office/drawing/2014/main" id="{5DC9DEFD-92F8-43C8-B998-2DADB75248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48"/>
          <a:stretch/>
        </p:blipFill>
        <p:spPr>
          <a:xfrm>
            <a:off x="17418" y="5396627"/>
            <a:ext cx="2960913" cy="14613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4C82F6-8125-4C28-A7FA-2885C7DACD4F}"/>
              </a:ext>
            </a:extLst>
          </p:cNvPr>
          <p:cNvSpPr/>
          <p:nvPr/>
        </p:nvSpPr>
        <p:spPr>
          <a:xfrm>
            <a:off x="9791860" y="4354101"/>
            <a:ext cx="23827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http://remi.cura.info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23A5F9-F904-4D45-886C-332087A2A5BB}"/>
              </a:ext>
            </a:extLst>
          </p:cNvPr>
          <p:cNvSpPr/>
          <p:nvPr/>
        </p:nvSpPr>
        <p:spPr>
          <a:xfrm>
            <a:off x="8870623" y="4810700"/>
            <a:ext cx="33039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http://web.mit.edu/insong/www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148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6860A-8626-464A-AD7A-65A9778EF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2545"/>
            <a:ext cx="10515600" cy="50589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Create data and methods </a:t>
            </a:r>
            <a:br>
              <a:rPr lang="en-US" sz="3600" dirty="0"/>
            </a:br>
            <a:r>
              <a:rPr lang="en-US" sz="3600" dirty="0"/>
              <a:t>to investigate Social Sciences questions.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Typical approach in Social Sciences</a:t>
            </a:r>
          </a:p>
          <a:p>
            <a:pPr lvl="1"/>
            <a:r>
              <a:rPr lang="en-US" sz="3200" dirty="0"/>
              <a:t>one big .csv file </a:t>
            </a:r>
          </a:p>
          <a:p>
            <a:pPr lvl="1"/>
            <a:r>
              <a:rPr lang="en-US" sz="3200" dirty="0">
                <a:sym typeface="Wingdings" panose="05000000000000000000" pitchFamily="2" charset="2"/>
              </a:rPr>
              <a:t> this is not going to work…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DA7063-6653-4809-B0ED-28485A5BC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95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6860A-8626-464A-AD7A-65A9778EF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2900" y="1062912"/>
            <a:ext cx="5275744" cy="57950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Data is fuzzy:</a:t>
            </a:r>
            <a:br>
              <a:rPr lang="en-US" sz="2400" dirty="0"/>
            </a:br>
            <a:r>
              <a:rPr lang="en-US" sz="2400" b="1" i="1" dirty="0"/>
              <a:t>About</a:t>
            </a:r>
            <a:r>
              <a:rPr lang="en-US" sz="2400" i="1" dirty="0"/>
              <a:t> 10k$ during </a:t>
            </a:r>
            <a:r>
              <a:rPr lang="en-US" sz="2400" b="1" i="1" dirty="0"/>
              <a:t>Q1 of 2014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CD4D2AE-B3E0-41D6-B48D-CAD4878BA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285" y="1623349"/>
            <a:ext cx="4841816" cy="3388782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906350E-2CCE-421D-9C39-2369428BA2FA}"/>
              </a:ext>
            </a:extLst>
          </p:cNvPr>
          <p:cNvSpPr/>
          <p:nvPr/>
        </p:nvSpPr>
        <p:spPr>
          <a:xfrm>
            <a:off x="1858737" y="1213332"/>
            <a:ext cx="5022124" cy="799707"/>
          </a:xfrm>
          <a:custGeom>
            <a:avLst/>
            <a:gdLst>
              <a:gd name="connsiteX0" fmla="*/ 5460274 w 5460274"/>
              <a:gd name="connsiteY0" fmla="*/ 139399 h 452908"/>
              <a:gd name="connsiteX1" fmla="*/ 3570514 w 5460274"/>
              <a:gd name="connsiteY1" fmla="*/ 418073 h 452908"/>
              <a:gd name="connsiteX2" fmla="*/ 783771 w 5460274"/>
              <a:gd name="connsiteY2" fmla="*/ 62 h 452908"/>
              <a:gd name="connsiteX3" fmla="*/ 0 w 5460274"/>
              <a:gd name="connsiteY3" fmla="*/ 452908 h 452908"/>
              <a:gd name="connsiteX0" fmla="*/ 5010694 w 5010694"/>
              <a:gd name="connsiteY0" fmla="*/ 0 h 603069"/>
              <a:gd name="connsiteX1" fmla="*/ 3570514 w 5010694"/>
              <a:gd name="connsiteY1" fmla="*/ 568234 h 603069"/>
              <a:gd name="connsiteX2" fmla="*/ 783771 w 5010694"/>
              <a:gd name="connsiteY2" fmla="*/ 150223 h 603069"/>
              <a:gd name="connsiteX3" fmla="*/ 0 w 5010694"/>
              <a:gd name="connsiteY3" fmla="*/ 603069 h 603069"/>
              <a:gd name="connsiteX0" fmla="*/ 4850674 w 4850674"/>
              <a:gd name="connsiteY0" fmla="*/ 745294 h 1314537"/>
              <a:gd name="connsiteX1" fmla="*/ 3410494 w 4850674"/>
              <a:gd name="connsiteY1" fmla="*/ 1313528 h 1314537"/>
              <a:gd name="connsiteX2" fmla="*/ 623751 w 4850674"/>
              <a:gd name="connsiteY2" fmla="*/ 895517 h 1314537"/>
              <a:gd name="connsiteX3" fmla="*/ 0 w 4850674"/>
              <a:gd name="connsiteY3" fmla="*/ 30103 h 1314537"/>
              <a:gd name="connsiteX0" fmla="*/ 4850674 w 4850674"/>
              <a:gd name="connsiteY0" fmla="*/ 715191 h 1284434"/>
              <a:gd name="connsiteX1" fmla="*/ 3410494 w 4850674"/>
              <a:gd name="connsiteY1" fmla="*/ 1283425 h 1284434"/>
              <a:gd name="connsiteX2" fmla="*/ 623751 w 4850674"/>
              <a:gd name="connsiteY2" fmla="*/ 865414 h 1284434"/>
              <a:gd name="connsiteX3" fmla="*/ 0 w 4850674"/>
              <a:gd name="connsiteY3" fmla="*/ 0 h 1284434"/>
              <a:gd name="connsiteX0" fmla="*/ 5003074 w 5003074"/>
              <a:gd name="connsiteY0" fmla="*/ 707571 h 1276814"/>
              <a:gd name="connsiteX1" fmla="*/ 3562894 w 5003074"/>
              <a:gd name="connsiteY1" fmla="*/ 1275805 h 1276814"/>
              <a:gd name="connsiteX2" fmla="*/ 776151 w 5003074"/>
              <a:gd name="connsiteY2" fmla="*/ 857794 h 1276814"/>
              <a:gd name="connsiteX3" fmla="*/ 0 w 5003074"/>
              <a:gd name="connsiteY3" fmla="*/ 0 h 1276814"/>
              <a:gd name="connsiteX0" fmla="*/ 5003074 w 5003074"/>
              <a:gd name="connsiteY0" fmla="*/ 707571 h 1276814"/>
              <a:gd name="connsiteX1" fmla="*/ 3562894 w 5003074"/>
              <a:gd name="connsiteY1" fmla="*/ 1275805 h 1276814"/>
              <a:gd name="connsiteX2" fmla="*/ 776151 w 5003074"/>
              <a:gd name="connsiteY2" fmla="*/ 857794 h 1276814"/>
              <a:gd name="connsiteX3" fmla="*/ 0 w 5003074"/>
              <a:gd name="connsiteY3" fmla="*/ 0 h 1276814"/>
              <a:gd name="connsiteX0" fmla="*/ 5164999 w 5164999"/>
              <a:gd name="connsiteY0" fmla="*/ 707571 h 1276814"/>
              <a:gd name="connsiteX1" fmla="*/ 3562894 w 5164999"/>
              <a:gd name="connsiteY1" fmla="*/ 1275805 h 1276814"/>
              <a:gd name="connsiteX2" fmla="*/ 776151 w 5164999"/>
              <a:gd name="connsiteY2" fmla="*/ 857794 h 1276814"/>
              <a:gd name="connsiteX3" fmla="*/ 0 w 5164999"/>
              <a:gd name="connsiteY3" fmla="*/ 0 h 1276814"/>
              <a:gd name="connsiteX0" fmla="*/ 5164999 w 5164999"/>
              <a:gd name="connsiteY0" fmla="*/ 707571 h 1276814"/>
              <a:gd name="connsiteX1" fmla="*/ 3562894 w 5164999"/>
              <a:gd name="connsiteY1" fmla="*/ 1275805 h 1276814"/>
              <a:gd name="connsiteX2" fmla="*/ 776151 w 5164999"/>
              <a:gd name="connsiteY2" fmla="*/ 857794 h 1276814"/>
              <a:gd name="connsiteX3" fmla="*/ 0 w 5164999"/>
              <a:gd name="connsiteY3" fmla="*/ 0 h 1276814"/>
              <a:gd name="connsiteX0" fmla="*/ 4803049 w 4803049"/>
              <a:gd name="connsiteY0" fmla="*/ 0 h 2329151"/>
              <a:gd name="connsiteX1" fmla="*/ 3562894 w 4803049"/>
              <a:gd name="connsiteY1" fmla="*/ 2254159 h 2329151"/>
              <a:gd name="connsiteX2" fmla="*/ 776151 w 4803049"/>
              <a:gd name="connsiteY2" fmla="*/ 1836148 h 2329151"/>
              <a:gd name="connsiteX3" fmla="*/ 0 w 4803049"/>
              <a:gd name="connsiteY3" fmla="*/ 978354 h 2329151"/>
              <a:gd name="connsiteX0" fmla="*/ 4803049 w 4803049"/>
              <a:gd name="connsiteY0" fmla="*/ 0 h 1836203"/>
              <a:gd name="connsiteX1" fmla="*/ 2457994 w 4803049"/>
              <a:gd name="connsiteY1" fmla="*/ 282484 h 1836203"/>
              <a:gd name="connsiteX2" fmla="*/ 776151 w 4803049"/>
              <a:gd name="connsiteY2" fmla="*/ 1836148 h 1836203"/>
              <a:gd name="connsiteX3" fmla="*/ 0 w 4803049"/>
              <a:gd name="connsiteY3" fmla="*/ 978354 h 1836203"/>
              <a:gd name="connsiteX0" fmla="*/ 4803049 w 4803049"/>
              <a:gd name="connsiteY0" fmla="*/ 0 h 1836203"/>
              <a:gd name="connsiteX1" fmla="*/ 776151 w 4803049"/>
              <a:gd name="connsiteY1" fmla="*/ 1836148 h 1836203"/>
              <a:gd name="connsiteX2" fmla="*/ 0 w 4803049"/>
              <a:gd name="connsiteY2" fmla="*/ 978354 h 1836203"/>
              <a:gd name="connsiteX0" fmla="*/ 4803049 w 4803049"/>
              <a:gd name="connsiteY0" fmla="*/ 383911 h 1424327"/>
              <a:gd name="connsiteX1" fmla="*/ 1223826 w 4803049"/>
              <a:gd name="connsiteY1" fmla="*/ 19784 h 1424327"/>
              <a:gd name="connsiteX2" fmla="*/ 0 w 4803049"/>
              <a:gd name="connsiteY2" fmla="*/ 1362265 h 1424327"/>
              <a:gd name="connsiteX0" fmla="*/ 4803049 w 4803049"/>
              <a:gd name="connsiteY0" fmla="*/ 383911 h 1362265"/>
              <a:gd name="connsiteX1" fmla="*/ 1223826 w 4803049"/>
              <a:gd name="connsiteY1" fmla="*/ 19784 h 1362265"/>
              <a:gd name="connsiteX2" fmla="*/ 0 w 4803049"/>
              <a:gd name="connsiteY2" fmla="*/ 1362265 h 1362265"/>
              <a:gd name="connsiteX0" fmla="*/ 4745899 w 4745899"/>
              <a:gd name="connsiteY0" fmla="*/ 383911 h 819340"/>
              <a:gd name="connsiteX1" fmla="*/ 1166676 w 4745899"/>
              <a:gd name="connsiteY1" fmla="*/ 19784 h 819340"/>
              <a:gd name="connsiteX2" fmla="*/ 0 w 4745899"/>
              <a:gd name="connsiteY2" fmla="*/ 819340 h 819340"/>
              <a:gd name="connsiteX0" fmla="*/ 4745899 w 4745899"/>
              <a:gd name="connsiteY0" fmla="*/ 383911 h 819340"/>
              <a:gd name="connsiteX1" fmla="*/ 1166676 w 4745899"/>
              <a:gd name="connsiteY1" fmla="*/ 19784 h 819340"/>
              <a:gd name="connsiteX2" fmla="*/ 0 w 4745899"/>
              <a:gd name="connsiteY2" fmla="*/ 819340 h 819340"/>
              <a:gd name="connsiteX0" fmla="*/ 4745899 w 4745899"/>
              <a:gd name="connsiteY0" fmla="*/ 383911 h 819340"/>
              <a:gd name="connsiteX1" fmla="*/ 1566726 w 4745899"/>
              <a:gd name="connsiteY1" fmla="*/ 19784 h 819340"/>
              <a:gd name="connsiteX2" fmla="*/ 0 w 4745899"/>
              <a:gd name="connsiteY2" fmla="*/ 819340 h 819340"/>
              <a:gd name="connsiteX0" fmla="*/ 4745899 w 4745899"/>
              <a:gd name="connsiteY0" fmla="*/ 364239 h 799668"/>
              <a:gd name="connsiteX1" fmla="*/ 1566726 w 4745899"/>
              <a:gd name="connsiteY1" fmla="*/ 112 h 799668"/>
              <a:gd name="connsiteX2" fmla="*/ 0 w 4745899"/>
              <a:gd name="connsiteY2" fmla="*/ 799668 h 799668"/>
              <a:gd name="connsiteX0" fmla="*/ 4984024 w 4984024"/>
              <a:gd name="connsiteY0" fmla="*/ 697580 h 799634"/>
              <a:gd name="connsiteX1" fmla="*/ 1566726 w 4984024"/>
              <a:gd name="connsiteY1" fmla="*/ 78 h 799634"/>
              <a:gd name="connsiteX2" fmla="*/ 0 w 4984024"/>
              <a:gd name="connsiteY2" fmla="*/ 799634 h 799634"/>
              <a:gd name="connsiteX0" fmla="*/ 4984024 w 4984024"/>
              <a:gd name="connsiteY0" fmla="*/ 697601 h 799655"/>
              <a:gd name="connsiteX1" fmla="*/ 1566726 w 4984024"/>
              <a:gd name="connsiteY1" fmla="*/ 99 h 799655"/>
              <a:gd name="connsiteX2" fmla="*/ 0 w 4984024"/>
              <a:gd name="connsiteY2" fmla="*/ 799655 h 799655"/>
              <a:gd name="connsiteX0" fmla="*/ 5022124 w 5022124"/>
              <a:gd name="connsiteY0" fmla="*/ 402378 h 799707"/>
              <a:gd name="connsiteX1" fmla="*/ 1566726 w 5022124"/>
              <a:gd name="connsiteY1" fmla="*/ 151 h 799707"/>
              <a:gd name="connsiteX2" fmla="*/ 0 w 5022124"/>
              <a:gd name="connsiteY2" fmla="*/ 799707 h 799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22124" h="799707">
                <a:moveTo>
                  <a:pt x="5022124" y="402378"/>
                </a:moveTo>
                <a:cubicBezTo>
                  <a:pt x="3678362" y="546784"/>
                  <a:pt x="2271984" y="-10508"/>
                  <a:pt x="1566726" y="151"/>
                </a:cubicBezTo>
                <a:cubicBezTo>
                  <a:pt x="971640" y="5957"/>
                  <a:pt x="555352" y="265672"/>
                  <a:pt x="0" y="799707"/>
                </a:cubicBezTo>
              </a:path>
            </a:pathLst>
          </a:custGeom>
          <a:noFill/>
          <a:ln w="57150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2C96-10DC-4AC6-A2E8-CF6A71BA6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8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6860A-8626-464A-AD7A-65A9778EF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2900" y="1062912"/>
            <a:ext cx="5275744" cy="57950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Data is fuzzy:</a:t>
            </a:r>
            <a:br>
              <a:rPr lang="en-US" sz="2400" dirty="0"/>
            </a:br>
            <a:r>
              <a:rPr lang="en-US" sz="2400" b="1" i="1" dirty="0"/>
              <a:t>About</a:t>
            </a:r>
            <a:r>
              <a:rPr lang="en-US" sz="2400" i="1" dirty="0"/>
              <a:t> 10k$ during </a:t>
            </a:r>
            <a:r>
              <a:rPr lang="en-US" sz="2400" b="1" i="1" dirty="0"/>
              <a:t>Q1 of 2014</a:t>
            </a:r>
          </a:p>
          <a:p>
            <a:pPr>
              <a:lnSpc>
                <a:spcPct val="100000"/>
              </a:lnSpc>
            </a:pPr>
            <a:endParaRPr lang="en-US" sz="2400" i="1" dirty="0"/>
          </a:p>
          <a:p>
            <a:pPr>
              <a:lnSpc>
                <a:spcPct val="100000"/>
              </a:lnSpc>
            </a:pPr>
            <a:r>
              <a:rPr lang="en-US" sz="2400" dirty="0"/>
              <a:t>Data definition is ambiguous:</a:t>
            </a:r>
            <a:br>
              <a:rPr lang="en-US" sz="2400" dirty="0"/>
            </a:br>
            <a:r>
              <a:rPr lang="en-US" sz="2400" i="1" dirty="0"/>
              <a:t>Companies </a:t>
            </a:r>
            <a:r>
              <a:rPr lang="en-US" sz="2400" b="1" i="1" dirty="0"/>
              <a:t>“influence”</a:t>
            </a:r>
            <a:r>
              <a:rPr lang="en-US" sz="2400" i="1" dirty="0"/>
              <a:t> employees?</a:t>
            </a:r>
            <a:endParaRPr lang="en-US" sz="24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CD4D2AE-B3E0-41D6-B48D-CAD4878BA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285" y="1623349"/>
            <a:ext cx="4841816" cy="33887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5E9C77-55A6-4F8E-91B4-91013D721332}"/>
              </a:ext>
            </a:extLst>
          </p:cNvPr>
          <p:cNvCxnSpPr>
            <a:cxnSpLocks/>
          </p:cNvCxnSpPr>
          <p:nvPr/>
        </p:nvCxnSpPr>
        <p:spPr>
          <a:xfrm flipH="1" flipV="1">
            <a:off x="4807131" y="2538895"/>
            <a:ext cx="2073731" cy="384300"/>
          </a:xfrm>
          <a:prstGeom prst="straightConnector1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906350E-2CCE-421D-9C39-2369428BA2FA}"/>
              </a:ext>
            </a:extLst>
          </p:cNvPr>
          <p:cNvSpPr/>
          <p:nvPr/>
        </p:nvSpPr>
        <p:spPr>
          <a:xfrm>
            <a:off x="1858737" y="1213332"/>
            <a:ext cx="5022124" cy="799707"/>
          </a:xfrm>
          <a:custGeom>
            <a:avLst/>
            <a:gdLst>
              <a:gd name="connsiteX0" fmla="*/ 5460274 w 5460274"/>
              <a:gd name="connsiteY0" fmla="*/ 139399 h 452908"/>
              <a:gd name="connsiteX1" fmla="*/ 3570514 w 5460274"/>
              <a:gd name="connsiteY1" fmla="*/ 418073 h 452908"/>
              <a:gd name="connsiteX2" fmla="*/ 783771 w 5460274"/>
              <a:gd name="connsiteY2" fmla="*/ 62 h 452908"/>
              <a:gd name="connsiteX3" fmla="*/ 0 w 5460274"/>
              <a:gd name="connsiteY3" fmla="*/ 452908 h 452908"/>
              <a:gd name="connsiteX0" fmla="*/ 5010694 w 5010694"/>
              <a:gd name="connsiteY0" fmla="*/ 0 h 603069"/>
              <a:gd name="connsiteX1" fmla="*/ 3570514 w 5010694"/>
              <a:gd name="connsiteY1" fmla="*/ 568234 h 603069"/>
              <a:gd name="connsiteX2" fmla="*/ 783771 w 5010694"/>
              <a:gd name="connsiteY2" fmla="*/ 150223 h 603069"/>
              <a:gd name="connsiteX3" fmla="*/ 0 w 5010694"/>
              <a:gd name="connsiteY3" fmla="*/ 603069 h 603069"/>
              <a:gd name="connsiteX0" fmla="*/ 4850674 w 4850674"/>
              <a:gd name="connsiteY0" fmla="*/ 745294 h 1314537"/>
              <a:gd name="connsiteX1" fmla="*/ 3410494 w 4850674"/>
              <a:gd name="connsiteY1" fmla="*/ 1313528 h 1314537"/>
              <a:gd name="connsiteX2" fmla="*/ 623751 w 4850674"/>
              <a:gd name="connsiteY2" fmla="*/ 895517 h 1314537"/>
              <a:gd name="connsiteX3" fmla="*/ 0 w 4850674"/>
              <a:gd name="connsiteY3" fmla="*/ 30103 h 1314537"/>
              <a:gd name="connsiteX0" fmla="*/ 4850674 w 4850674"/>
              <a:gd name="connsiteY0" fmla="*/ 715191 h 1284434"/>
              <a:gd name="connsiteX1" fmla="*/ 3410494 w 4850674"/>
              <a:gd name="connsiteY1" fmla="*/ 1283425 h 1284434"/>
              <a:gd name="connsiteX2" fmla="*/ 623751 w 4850674"/>
              <a:gd name="connsiteY2" fmla="*/ 865414 h 1284434"/>
              <a:gd name="connsiteX3" fmla="*/ 0 w 4850674"/>
              <a:gd name="connsiteY3" fmla="*/ 0 h 1284434"/>
              <a:gd name="connsiteX0" fmla="*/ 5003074 w 5003074"/>
              <a:gd name="connsiteY0" fmla="*/ 707571 h 1276814"/>
              <a:gd name="connsiteX1" fmla="*/ 3562894 w 5003074"/>
              <a:gd name="connsiteY1" fmla="*/ 1275805 h 1276814"/>
              <a:gd name="connsiteX2" fmla="*/ 776151 w 5003074"/>
              <a:gd name="connsiteY2" fmla="*/ 857794 h 1276814"/>
              <a:gd name="connsiteX3" fmla="*/ 0 w 5003074"/>
              <a:gd name="connsiteY3" fmla="*/ 0 h 1276814"/>
              <a:gd name="connsiteX0" fmla="*/ 5003074 w 5003074"/>
              <a:gd name="connsiteY0" fmla="*/ 707571 h 1276814"/>
              <a:gd name="connsiteX1" fmla="*/ 3562894 w 5003074"/>
              <a:gd name="connsiteY1" fmla="*/ 1275805 h 1276814"/>
              <a:gd name="connsiteX2" fmla="*/ 776151 w 5003074"/>
              <a:gd name="connsiteY2" fmla="*/ 857794 h 1276814"/>
              <a:gd name="connsiteX3" fmla="*/ 0 w 5003074"/>
              <a:gd name="connsiteY3" fmla="*/ 0 h 1276814"/>
              <a:gd name="connsiteX0" fmla="*/ 5164999 w 5164999"/>
              <a:gd name="connsiteY0" fmla="*/ 707571 h 1276814"/>
              <a:gd name="connsiteX1" fmla="*/ 3562894 w 5164999"/>
              <a:gd name="connsiteY1" fmla="*/ 1275805 h 1276814"/>
              <a:gd name="connsiteX2" fmla="*/ 776151 w 5164999"/>
              <a:gd name="connsiteY2" fmla="*/ 857794 h 1276814"/>
              <a:gd name="connsiteX3" fmla="*/ 0 w 5164999"/>
              <a:gd name="connsiteY3" fmla="*/ 0 h 1276814"/>
              <a:gd name="connsiteX0" fmla="*/ 5164999 w 5164999"/>
              <a:gd name="connsiteY0" fmla="*/ 707571 h 1276814"/>
              <a:gd name="connsiteX1" fmla="*/ 3562894 w 5164999"/>
              <a:gd name="connsiteY1" fmla="*/ 1275805 h 1276814"/>
              <a:gd name="connsiteX2" fmla="*/ 776151 w 5164999"/>
              <a:gd name="connsiteY2" fmla="*/ 857794 h 1276814"/>
              <a:gd name="connsiteX3" fmla="*/ 0 w 5164999"/>
              <a:gd name="connsiteY3" fmla="*/ 0 h 1276814"/>
              <a:gd name="connsiteX0" fmla="*/ 4803049 w 4803049"/>
              <a:gd name="connsiteY0" fmla="*/ 0 h 2329151"/>
              <a:gd name="connsiteX1" fmla="*/ 3562894 w 4803049"/>
              <a:gd name="connsiteY1" fmla="*/ 2254159 h 2329151"/>
              <a:gd name="connsiteX2" fmla="*/ 776151 w 4803049"/>
              <a:gd name="connsiteY2" fmla="*/ 1836148 h 2329151"/>
              <a:gd name="connsiteX3" fmla="*/ 0 w 4803049"/>
              <a:gd name="connsiteY3" fmla="*/ 978354 h 2329151"/>
              <a:gd name="connsiteX0" fmla="*/ 4803049 w 4803049"/>
              <a:gd name="connsiteY0" fmla="*/ 0 h 1836203"/>
              <a:gd name="connsiteX1" fmla="*/ 2457994 w 4803049"/>
              <a:gd name="connsiteY1" fmla="*/ 282484 h 1836203"/>
              <a:gd name="connsiteX2" fmla="*/ 776151 w 4803049"/>
              <a:gd name="connsiteY2" fmla="*/ 1836148 h 1836203"/>
              <a:gd name="connsiteX3" fmla="*/ 0 w 4803049"/>
              <a:gd name="connsiteY3" fmla="*/ 978354 h 1836203"/>
              <a:gd name="connsiteX0" fmla="*/ 4803049 w 4803049"/>
              <a:gd name="connsiteY0" fmla="*/ 0 h 1836203"/>
              <a:gd name="connsiteX1" fmla="*/ 776151 w 4803049"/>
              <a:gd name="connsiteY1" fmla="*/ 1836148 h 1836203"/>
              <a:gd name="connsiteX2" fmla="*/ 0 w 4803049"/>
              <a:gd name="connsiteY2" fmla="*/ 978354 h 1836203"/>
              <a:gd name="connsiteX0" fmla="*/ 4803049 w 4803049"/>
              <a:gd name="connsiteY0" fmla="*/ 383911 h 1424327"/>
              <a:gd name="connsiteX1" fmla="*/ 1223826 w 4803049"/>
              <a:gd name="connsiteY1" fmla="*/ 19784 h 1424327"/>
              <a:gd name="connsiteX2" fmla="*/ 0 w 4803049"/>
              <a:gd name="connsiteY2" fmla="*/ 1362265 h 1424327"/>
              <a:gd name="connsiteX0" fmla="*/ 4803049 w 4803049"/>
              <a:gd name="connsiteY0" fmla="*/ 383911 h 1362265"/>
              <a:gd name="connsiteX1" fmla="*/ 1223826 w 4803049"/>
              <a:gd name="connsiteY1" fmla="*/ 19784 h 1362265"/>
              <a:gd name="connsiteX2" fmla="*/ 0 w 4803049"/>
              <a:gd name="connsiteY2" fmla="*/ 1362265 h 1362265"/>
              <a:gd name="connsiteX0" fmla="*/ 4745899 w 4745899"/>
              <a:gd name="connsiteY0" fmla="*/ 383911 h 819340"/>
              <a:gd name="connsiteX1" fmla="*/ 1166676 w 4745899"/>
              <a:gd name="connsiteY1" fmla="*/ 19784 h 819340"/>
              <a:gd name="connsiteX2" fmla="*/ 0 w 4745899"/>
              <a:gd name="connsiteY2" fmla="*/ 819340 h 819340"/>
              <a:gd name="connsiteX0" fmla="*/ 4745899 w 4745899"/>
              <a:gd name="connsiteY0" fmla="*/ 383911 h 819340"/>
              <a:gd name="connsiteX1" fmla="*/ 1166676 w 4745899"/>
              <a:gd name="connsiteY1" fmla="*/ 19784 h 819340"/>
              <a:gd name="connsiteX2" fmla="*/ 0 w 4745899"/>
              <a:gd name="connsiteY2" fmla="*/ 819340 h 819340"/>
              <a:gd name="connsiteX0" fmla="*/ 4745899 w 4745899"/>
              <a:gd name="connsiteY0" fmla="*/ 383911 h 819340"/>
              <a:gd name="connsiteX1" fmla="*/ 1566726 w 4745899"/>
              <a:gd name="connsiteY1" fmla="*/ 19784 h 819340"/>
              <a:gd name="connsiteX2" fmla="*/ 0 w 4745899"/>
              <a:gd name="connsiteY2" fmla="*/ 819340 h 819340"/>
              <a:gd name="connsiteX0" fmla="*/ 4745899 w 4745899"/>
              <a:gd name="connsiteY0" fmla="*/ 364239 h 799668"/>
              <a:gd name="connsiteX1" fmla="*/ 1566726 w 4745899"/>
              <a:gd name="connsiteY1" fmla="*/ 112 h 799668"/>
              <a:gd name="connsiteX2" fmla="*/ 0 w 4745899"/>
              <a:gd name="connsiteY2" fmla="*/ 799668 h 799668"/>
              <a:gd name="connsiteX0" fmla="*/ 4984024 w 4984024"/>
              <a:gd name="connsiteY0" fmla="*/ 697580 h 799634"/>
              <a:gd name="connsiteX1" fmla="*/ 1566726 w 4984024"/>
              <a:gd name="connsiteY1" fmla="*/ 78 h 799634"/>
              <a:gd name="connsiteX2" fmla="*/ 0 w 4984024"/>
              <a:gd name="connsiteY2" fmla="*/ 799634 h 799634"/>
              <a:gd name="connsiteX0" fmla="*/ 4984024 w 4984024"/>
              <a:gd name="connsiteY0" fmla="*/ 697601 h 799655"/>
              <a:gd name="connsiteX1" fmla="*/ 1566726 w 4984024"/>
              <a:gd name="connsiteY1" fmla="*/ 99 h 799655"/>
              <a:gd name="connsiteX2" fmla="*/ 0 w 4984024"/>
              <a:gd name="connsiteY2" fmla="*/ 799655 h 799655"/>
              <a:gd name="connsiteX0" fmla="*/ 5022124 w 5022124"/>
              <a:gd name="connsiteY0" fmla="*/ 402378 h 799707"/>
              <a:gd name="connsiteX1" fmla="*/ 1566726 w 5022124"/>
              <a:gd name="connsiteY1" fmla="*/ 151 h 799707"/>
              <a:gd name="connsiteX2" fmla="*/ 0 w 5022124"/>
              <a:gd name="connsiteY2" fmla="*/ 799707 h 799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22124" h="799707">
                <a:moveTo>
                  <a:pt x="5022124" y="402378"/>
                </a:moveTo>
                <a:cubicBezTo>
                  <a:pt x="3678362" y="546784"/>
                  <a:pt x="2271984" y="-10508"/>
                  <a:pt x="1566726" y="151"/>
                </a:cubicBezTo>
                <a:cubicBezTo>
                  <a:pt x="971640" y="5957"/>
                  <a:pt x="555352" y="265672"/>
                  <a:pt x="0" y="799707"/>
                </a:cubicBezTo>
              </a:path>
            </a:pathLst>
          </a:custGeom>
          <a:noFill/>
          <a:ln w="57150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31EE0-5A81-4C93-BFA5-F537B58C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82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6860A-8626-464A-AD7A-65A9778EF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2900" y="1062912"/>
            <a:ext cx="5275744" cy="57950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Data is fuzzy:</a:t>
            </a:r>
            <a:br>
              <a:rPr lang="en-US" sz="2400" dirty="0"/>
            </a:br>
            <a:r>
              <a:rPr lang="en-US" sz="2400" b="1" i="1" dirty="0"/>
              <a:t>About</a:t>
            </a:r>
            <a:r>
              <a:rPr lang="en-US" sz="2400" i="1" dirty="0"/>
              <a:t> 10k$ during </a:t>
            </a:r>
            <a:r>
              <a:rPr lang="en-US" sz="2400" b="1" i="1" dirty="0"/>
              <a:t>Q1 of 2014</a:t>
            </a:r>
          </a:p>
          <a:p>
            <a:pPr>
              <a:lnSpc>
                <a:spcPct val="100000"/>
              </a:lnSpc>
            </a:pPr>
            <a:endParaRPr lang="en-US" sz="2400" i="1" dirty="0"/>
          </a:p>
          <a:p>
            <a:pPr>
              <a:lnSpc>
                <a:spcPct val="100000"/>
              </a:lnSpc>
            </a:pPr>
            <a:r>
              <a:rPr lang="en-US" sz="2400" dirty="0"/>
              <a:t>Data definition is ambiguous:</a:t>
            </a:r>
            <a:br>
              <a:rPr lang="en-US" sz="2400" dirty="0"/>
            </a:br>
            <a:r>
              <a:rPr lang="en-US" sz="2400" i="1" dirty="0"/>
              <a:t>Companies </a:t>
            </a:r>
            <a:r>
              <a:rPr lang="en-US" sz="2400" b="1" i="1" dirty="0"/>
              <a:t>“influence”</a:t>
            </a:r>
            <a:r>
              <a:rPr lang="en-US" sz="2400" i="1" dirty="0"/>
              <a:t> employees?</a:t>
            </a: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Multiple conflicting data sources</a:t>
            </a:r>
            <a:br>
              <a:rPr lang="en-US" sz="2400" dirty="0"/>
            </a:br>
            <a:r>
              <a:rPr lang="en-US" sz="2400" i="1" dirty="0"/>
              <a:t>Money for </a:t>
            </a:r>
            <a:r>
              <a:rPr lang="en-US" sz="2400" b="1" i="1" dirty="0"/>
              <a:t>“J. McCain”</a:t>
            </a:r>
            <a:r>
              <a:rPr lang="en-US" sz="2400" i="1" dirty="0"/>
              <a:t>.</a:t>
            </a:r>
            <a:br>
              <a:rPr lang="en-US" sz="2400" dirty="0"/>
            </a:br>
            <a:r>
              <a:rPr lang="en-US" sz="2400" i="1" dirty="0"/>
              <a:t>Bills of </a:t>
            </a:r>
            <a:r>
              <a:rPr lang="en-US" sz="2400" b="1" i="1" dirty="0"/>
              <a:t>“McCain, John S.”</a:t>
            </a:r>
            <a:br>
              <a:rPr lang="en-US" sz="2400" dirty="0"/>
            </a:br>
            <a:r>
              <a:rPr lang="en-US" sz="2400" i="1" dirty="0"/>
              <a:t>Is it the </a:t>
            </a:r>
            <a:r>
              <a:rPr lang="en-US" sz="2400" b="1" i="1" dirty="0"/>
              <a:t>same guy?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CD4D2AE-B3E0-41D6-B48D-CAD4878BA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285" y="1623349"/>
            <a:ext cx="4841816" cy="33887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5E9C77-55A6-4F8E-91B4-91013D721332}"/>
              </a:ext>
            </a:extLst>
          </p:cNvPr>
          <p:cNvCxnSpPr>
            <a:cxnSpLocks/>
          </p:cNvCxnSpPr>
          <p:nvPr/>
        </p:nvCxnSpPr>
        <p:spPr>
          <a:xfrm flipH="1" flipV="1">
            <a:off x="4807131" y="2538895"/>
            <a:ext cx="2073731" cy="384300"/>
          </a:xfrm>
          <a:prstGeom prst="straightConnector1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906350E-2CCE-421D-9C39-2369428BA2FA}"/>
              </a:ext>
            </a:extLst>
          </p:cNvPr>
          <p:cNvSpPr/>
          <p:nvPr/>
        </p:nvSpPr>
        <p:spPr>
          <a:xfrm>
            <a:off x="1858737" y="1213332"/>
            <a:ext cx="5022124" cy="799707"/>
          </a:xfrm>
          <a:custGeom>
            <a:avLst/>
            <a:gdLst>
              <a:gd name="connsiteX0" fmla="*/ 5460274 w 5460274"/>
              <a:gd name="connsiteY0" fmla="*/ 139399 h 452908"/>
              <a:gd name="connsiteX1" fmla="*/ 3570514 w 5460274"/>
              <a:gd name="connsiteY1" fmla="*/ 418073 h 452908"/>
              <a:gd name="connsiteX2" fmla="*/ 783771 w 5460274"/>
              <a:gd name="connsiteY2" fmla="*/ 62 h 452908"/>
              <a:gd name="connsiteX3" fmla="*/ 0 w 5460274"/>
              <a:gd name="connsiteY3" fmla="*/ 452908 h 452908"/>
              <a:gd name="connsiteX0" fmla="*/ 5010694 w 5010694"/>
              <a:gd name="connsiteY0" fmla="*/ 0 h 603069"/>
              <a:gd name="connsiteX1" fmla="*/ 3570514 w 5010694"/>
              <a:gd name="connsiteY1" fmla="*/ 568234 h 603069"/>
              <a:gd name="connsiteX2" fmla="*/ 783771 w 5010694"/>
              <a:gd name="connsiteY2" fmla="*/ 150223 h 603069"/>
              <a:gd name="connsiteX3" fmla="*/ 0 w 5010694"/>
              <a:gd name="connsiteY3" fmla="*/ 603069 h 603069"/>
              <a:gd name="connsiteX0" fmla="*/ 4850674 w 4850674"/>
              <a:gd name="connsiteY0" fmla="*/ 745294 h 1314537"/>
              <a:gd name="connsiteX1" fmla="*/ 3410494 w 4850674"/>
              <a:gd name="connsiteY1" fmla="*/ 1313528 h 1314537"/>
              <a:gd name="connsiteX2" fmla="*/ 623751 w 4850674"/>
              <a:gd name="connsiteY2" fmla="*/ 895517 h 1314537"/>
              <a:gd name="connsiteX3" fmla="*/ 0 w 4850674"/>
              <a:gd name="connsiteY3" fmla="*/ 30103 h 1314537"/>
              <a:gd name="connsiteX0" fmla="*/ 4850674 w 4850674"/>
              <a:gd name="connsiteY0" fmla="*/ 715191 h 1284434"/>
              <a:gd name="connsiteX1" fmla="*/ 3410494 w 4850674"/>
              <a:gd name="connsiteY1" fmla="*/ 1283425 h 1284434"/>
              <a:gd name="connsiteX2" fmla="*/ 623751 w 4850674"/>
              <a:gd name="connsiteY2" fmla="*/ 865414 h 1284434"/>
              <a:gd name="connsiteX3" fmla="*/ 0 w 4850674"/>
              <a:gd name="connsiteY3" fmla="*/ 0 h 1284434"/>
              <a:gd name="connsiteX0" fmla="*/ 5003074 w 5003074"/>
              <a:gd name="connsiteY0" fmla="*/ 707571 h 1276814"/>
              <a:gd name="connsiteX1" fmla="*/ 3562894 w 5003074"/>
              <a:gd name="connsiteY1" fmla="*/ 1275805 h 1276814"/>
              <a:gd name="connsiteX2" fmla="*/ 776151 w 5003074"/>
              <a:gd name="connsiteY2" fmla="*/ 857794 h 1276814"/>
              <a:gd name="connsiteX3" fmla="*/ 0 w 5003074"/>
              <a:gd name="connsiteY3" fmla="*/ 0 h 1276814"/>
              <a:gd name="connsiteX0" fmla="*/ 5003074 w 5003074"/>
              <a:gd name="connsiteY0" fmla="*/ 707571 h 1276814"/>
              <a:gd name="connsiteX1" fmla="*/ 3562894 w 5003074"/>
              <a:gd name="connsiteY1" fmla="*/ 1275805 h 1276814"/>
              <a:gd name="connsiteX2" fmla="*/ 776151 w 5003074"/>
              <a:gd name="connsiteY2" fmla="*/ 857794 h 1276814"/>
              <a:gd name="connsiteX3" fmla="*/ 0 w 5003074"/>
              <a:gd name="connsiteY3" fmla="*/ 0 h 1276814"/>
              <a:gd name="connsiteX0" fmla="*/ 5164999 w 5164999"/>
              <a:gd name="connsiteY0" fmla="*/ 707571 h 1276814"/>
              <a:gd name="connsiteX1" fmla="*/ 3562894 w 5164999"/>
              <a:gd name="connsiteY1" fmla="*/ 1275805 h 1276814"/>
              <a:gd name="connsiteX2" fmla="*/ 776151 w 5164999"/>
              <a:gd name="connsiteY2" fmla="*/ 857794 h 1276814"/>
              <a:gd name="connsiteX3" fmla="*/ 0 w 5164999"/>
              <a:gd name="connsiteY3" fmla="*/ 0 h 1276814"/>
              <a:gd name="connsiteX0" fmla="*/ 5164999 w 5164999"/>
              <a:gd name="connsiteY0" fmla="*/ 707571 h 1276814"/>
              <a:gd name="connsiteX1" fmla="*/ 3562894 w 5164999"/>
              <a:gd name="connsiteY1" fmla="*/ 1275805 h 1276814"/>
              <a:gd name="connsiteX2" fmla="*/ 776151 w 5164999"/>
              <a:gd name="connsiteY2" fmla="*/ 857794 h 1276814"/>
              <a:gd name="connsiteX3" fmla="*/ 0 w 5164999"/>
              <a:gd name="connsiteY3" fmla="*/ 0 h 1276814"/>
              <a:gd name="connsiteX0" fmla="*/ 4803049 w 4803049"/>
              <a:gd name="connsiteY0" fmla="*/ 0 h 2329151"/>
              <a:gd name="connsiteX1" fmla="*/ 3562894 w 4803049"/>
              <a:gd name="connsiteY1" fmla="*/ 2254159 h 2329151"/>
              <a:gd name="connsiteX2" fmla="*/ 776151 w 4803049"/>
              <a:gd name="connsiteY2" fmla="*/ 1836148 h 2329151"/>
              <a:gd name="connsiteX3" fmla="*/ 0 w 4803049"/>
              <a:gd name="connsiteY3" fmla="*/ 978354 h 2329151"/>
              <a:gd name="connsiteX0" fmla="*/ 4803049 w 4803049"/>
              <a:gd name="connsiteY0" fmla="*/ 0 h 1836203"/>
              <a:gd name="connsiteX1" fmla="*/ 2457994 w 4803049"/>
              <a:gd name="connsiteY1" fmla="*/ 282484 h 1836203"/>
              <a:gd name="connsiteX2" fmla="*/ 776151 w 4803049"/>
              <a:gd name="connsiteY2" fmla="*/ 1836148 h 1836203"/>
              <a:gd name="connsiteX3" fmla="*/ 0 w 4803049"/>
              <a:gd name="connsiteY3" fmla="*/ 978354 h 1836203"/>
              <a:gd name="connsiteX0" fmla="*/ 4803049 w 4803049"/>
              <a:gd name="connsiteY0" fmla="*/ 0 h 1836203"/>
              <a:gd name="connsiteX1" fmla="*/ 776151 w 4803049"/>
              <a:gd name="connsiteY1" fmla="*/ 1836148 h 1836203"/>
              <a:gd name="connsiteX2" fmla="*/ 0 w 4803049"/>
              <a:gd name="connsiteY2" fmla="*/ 978354 h 1836203"/>
              <a:gd name="connsiteX0" fmla="*/ 4803049 w 4803049"/>
              <a:gd name="connsiteY0" fmla="*/ 383911 h 1424327"/>
              <a:gd name="connsiteX1" fmla="*/ 1223826 w 4803049"/>
              <a:gd name="connsiteY1" fmla="*/ 19784 h 1424327"/>
              <a:gd name="connsiteX2" fmla="*/ 0 w 4803049"/>
              <a:gd name="connsiteY2" fmla="*/ 1362265 h 1424327"/>
              <a:gd name="connsiteX0" fmla="*/ 4803049 w 4803049"/>
              <a:gd name="connsiteY0" fmla="*/ 383911 h 1362265"/>
              <a:gd name="connsiteX1" fmla="*/ 1223826 w 4803049"/>
              <a:gd name="connsiteY1" fmla="*/ 19784 h 1362265"/>
              <a:gd name="connsiteX2" fmla="*/ 0 w 4803049"/>
              <a:gd name="connsiteY2" fmla="*/ 1362265 h 1362265"/>
              <a:gd name="connsiteX0" fmla="*/ 4745899 w 4745899"/>
              <a:gd name="connsiteY0" fmla="*/ 383911 h 819340"/>
              <a:gd name="connsiteX1" fmla="*/ 1166676 w 4745899"/>
              <a:gd name="connsiteY1" fmla="*/ 19784 h 819340"/>
              <a:gd name="connsiteX2" fmla="*/ 0 w 4745899"/>
              <a:gd name="connsiteY2" fmla="*/ 819340 h 819340"/>
              <a:gd name="connsiteX0" fmla="*/ 4745899 w 4745899"/>
              <a:gd name="connsiteY0" fmla="*/ 383911 h 819340"/>
              <a:gd name="connsiteX1" fmla="*/ 1166676 w 4745899"/>
              <a:gd name="connsiteY1" fmla="*/ 19784 h 819340"/>
              <a:gd name="connsiteX2" fmla="*/ 0 w 4745899"/>
              <a:gd name="connsiteY2" fmla="*/ 819340 h 819340"/>
              <a:gd name="connsiteX0" fmla="*/ 4745899 w 4745899"/>
              <a:gd name="connsiteY0" fmla="*/ 383911 h 819340"/>
              <a:gd name="connsiteX1" fmla="*/ 1566726 w 4745899"/>
              <a:gd name="connsiteY1" fmla="*/ 19784 h 819340"/>
              <a:gd name="connsiteX2" fmla="*/ 0 w 4745899"/>
              <a:gd name="connsiteY2" fmla="*/ 819340 h 819340"/>
              <a:gd name="connsiteX0" fmla="*/ 4745899 w 4745899"/>
              <a:gd name="connsiteY0" fmla="*/ 364239 h 799668"/>
              <a:gd name="connsiteX1" fmla="*/ 1566726 w 4745899"/>
              <a:gd name="connsiteY1" fmla="*/ 112 h 799668"/>
              <a:gd name="connsiteX2" fmla="*/ 0 w 4745899"/>
              <a:gd name="connsiteY2" fmla="*/ 799668 h 799668"/>
              <a:gd name="connsiteX0" fmla="*/ 4984024 w 4984024"/>
              <a:gd name="connsiteY0" fmla="*/ 697580 h 799634"/>
              <a:gd name="connsiteX1" fmla="*/ 1566726 w 4984024"/>
              <a:gd name="connsiteY1" fmla="*/ 78 h 799634"/>
              <a:gd name="connsiteX2" fmla="*/ 0 w 4984024"/>
              <a:gd name="connsiteY2" fmla="*/ 799634 h 799634"/>
              <a:gd name="connsiteX0" fmla="*/ 4984024 w 4984024"/>
              <a:gd name="connsiteY0" fmla="*/ 697601 h 799655"/>
              <a:gd name="connsiteX1" fmla="*/ 1566726 w 4984024"/>
              <a:gd name="connsiteY1" fmla="*/ 99 h 799655"/>
              <a:gd name="connsiteX2" fmla="*/ 0 w 4984024"/>
              <a:gd name="connsiteY2" fmla="*/ 799655 h 799655"/>
              <a:gd name="connsiteX0" fmla="*/ 5022124 w 5022124"/>
              <a:gd name="connsiteY0" fmla="*/ 402378 h 799707"/>
              <a:gd name="connsiteX1" fmla="*/ 1566726 w 5022124"/>
              <a:gd name="connsiteY1" fmla="*/ 151 h 799707"/>
              <a:gd name="connsiteX2" fmla="*/ 0 w 5022124"/>
              <a:gd name="connsiteY2" fmla="*/ 799707 h 799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22124" h="799707">
                <a:moveTo>
                  <a:pt x="5022124" y="402378"/>
                </a:moveTo>
                <a:cubicBezTo>
                  <a:pt x="3678362" y="546784"/>
                  <a:pt x="2271984" y="-10508"/>
                  <a:pt x="1566726" y="151"/>
                </a:cubicBezTo>
                <a:cubicBezTo>
                  <a:pt x="971640" y="5957"/>
                  <a:pt x="555352" y="265672"/>
                  <a:pt x="0" y="799707"/>
                </a:cubicBezTo>
              </a:path>
            </a:pathLst>
          </a:custGeom>
          <a:noFill/>
          <a:ln w="57150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6B443EA-9542-4FC1-97A7-F524F9B36175}"/>
              </a:ext>
            </a:extLst>
          </p:cNvPr>
          <p:cNvCxnSpPr>
            <a:cxnSpLocks/>
          </p:cNvCxnSpPr>
          <p:nvPr/>
        </p:nvCxnSpPr>
        <p:spPr>
          <a:xfrm flipH="1" flipV="1">
            <a:off x="4807131" y="4106487"/>
            <a:ext cx="2073730" cy="225800"/>
          </a:xfrm>
          <a:prstGeom prst="straightConnector1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1048220-51C2-48FB-9F7A-CF8781F69B68}"/>
              </a:ext>
            </a:extLst>
          </p:cNvPr>
          <p:cNvSpPr/>
          <p:nvPr/>
        </p:nvSpPr>
        <p:spPr>
          <a:xfrm>
            <a:off x="1687286" y="4547010"/>
            <a:ext cx="5193575" cy="1158554"/>
          </a:xfrm>
          <a:custGeom>
            <a:avLst/>
            <a:gdLst>
              <a:gd name="connsiteX0" fmla="*/ 4762500 w 4762500"/>
              <a:gd name="connsiteY0" fmla="*/ 66675 h 924133"/>
              <a:gd name="connsiteX1" fmla="*/ 2057400 w 4762500"/>
              <a:gd name="connsiteY1" fmla="*/ 923925 h 924133"/>
              <a:gd name="connsiteX2" fmla="*/ 0 w 4762500"/>
              <a:gd name="connsiteY2" fmla="*/ 0 h 924133"/>
              <a:gd name="connsiteX0" fmla="*/ 4991100 w 4991100"/>
              <a:gd name="connsiteY0" fmla="*/ 0 h 1190744"/>
              <a:gd name="connsiteX1" fmla="*/ 2057400 w 4991100"/>
              <a:gd name="connsiteY1" fmla="*/ 1190625 h 1190744"/>
              <a:gd name="connsiteX2" fmla="*/ 0 w 4991100"/>
              <a:gd name="connsiteY2" fmla="*/ 266700 h 1190744"/>
              <a:gd name="connsiteX0" fmla="*/ 4991100 w 4991100"/>
              <a:gd name="connsiteY0" fmla="*/ 0 h 1190715"/>
              <a:gd name="connsiteX1" fmla="*/ 2057400 w 4991100"/>
              <a:gd name="connsiteY1" fmla="*/ 1190625 h 1190715"/>
              <a:gd name="connsiteX2" fmla="*/ 0 w 4991100"/>
              <a:gd name="connsiteY2" fmla="*/ 266700 h 1190715"/>
              <a:gd name="connsiteX0" fmla="*/ 5209481 w 5209481"/>
              <a:gd name="connsiteY0" fmla="*/ 272078 h 1462793"/>
              <a:gd name="connsiteX1" fmla="*/ 2275781 w 5209481"/>
              <a:gd name="connsiteY1" fmla="*/ 1462703 h 1462793"/>
              <a:gd name="connsiteX2" fmla="*/ 0 w 5209481"/>
              <a:gd name="connsiteY2" fmla="*/ 0 h 1462793"/>
              <a:gd name="connsiteX0" fmla="*/ 5209481 w 5209481"/>
              <a:gd name="connsiteY0" fmla="*/ 272078 h 1462793"/>
              <a:gd name="connsiteX1" fmla="*/ 2275781 w 5209481"/>
              <a:gd name="connsiteY1" fmla="*/ 1462703 h 1462793"/>
              <a:gd name="connsiteX2" fmla="*/ 0 w 5209481"/>
              <a:gd name="connsiteY2" fmla="*/ 0 h 146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9481" h="1462793">
                <a:moveTo>
                  <a:pt x="5209481" y="272078"/>
                </a:moveTo>
                <a:cubicBezTo>
                  <a:pt x="4168081" y="458609"/>
                  <a:pt x="3069531" y="1473816"/>
                  <a:pt x="2275781" y="1462703"/>
                </a:cubicBezTo>
                <a:cubicBezTo>
                  <a:pt x="1482031" y="1451591"/>
                  <a:pt x="596884" y="632333"/>
                  <a:pt x="0" y="0"/>
                </a:cubicBezTo>
              </a:path>
            </a:pathLst>
          </a:custGeom>
          <a:noFill/>
          <a:ln w="57150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3D8F8-3724-4BB3-A424-660DA8886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4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6860A-8626-464A-AD7A-65A9778EF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2900" y="1062912"/>
            <a:ext cx="5275744" cy="57950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Data is fuzzy:</a:t>
            </a:r>
            <a:br>
              <a:rPr lang="en-US" sz="2400" dirty="0"/>
            </a:br>
            <a:r>
              <a:rPr lang="en-US" sz="2400" b="1" i="1" dirty="0"/>
              <a:t>About</a:t>
            </a:r>
            <a:r>
              <a:rPr lang="en-US" sz="2400" i="1" dirty="0"/>
              <a:t> 10k$ during </a:t>
            </a:r>
            <a:r>
              <a:rPr lang="en-US" sz="2400" b="1" i="1" dirty="0"/>
              <a:t>Q1 of 2014</a:t>
            </a:r>
          </a:p>
          <a:p>
            <a:pPr>
              <a:lnSpc>
                <a:spcPct val="100000"/>
              </a:lnSpc>
            </a:pPr>
            <a:endParaRPr lang="en-US" sz="2400" i="1" dirty="0"/>
          </a:p>
          <a:p>
            <a:pPr>
              <a:lnSpc>
                <a:spcPct val="100000"/>
              </a:lnSpc>
            </a:pPr>
            <a:r>
              <a:rPr lang="en-US" sz="2400" dirty="0"/>
              <a:t>Data definition is ambiguous:</a:t>
            </a:r>
            <a:br>
              <a:rPr lang="en-US" sz="2400" dirty="0"/>
            </a:br>
            <a:r>
              <a:rPr lang="en-US" sz="2400" i="1" dirty="0"/>
              <a:t>Companies </a:t>
            </a:r>
            <a:r>
              <a:rPr lang="en-US" sz="2400" b="1" i="1" dirty="0"/>
              <a:t>“influence”</a:t>
            </a:r>
            <a:r>
              <a:rPr lang="en-US" sz="2400" i="1" dirty="0"/>
              <a:t> employees?</a:t>
            </a: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Multiple conflicting data sources</a:t>
            </a:r>
            <a:br>
              <a:rPr lang="en-US" sz="2400" dirty="0"/>
            </a:br>
            <a:r>
              <a:rPr lang="en-US" sz="2400" i="1" dirty="0"/>
              <a:t>Money for </a:t>
            </a:r>
            <a:r>
              <a:rPr lang="en-US" sz="2400" b="1" i="1" dirty="0"/>
              <a:t>“J. McCain”</a:t>
            </a:r>
            <a:r>
              <a:rPr lang="en-US" sz="2400" i="1" dirty="0"/>
              <a:t>.</a:t>
            </a:r>
            <a:br>
              <a:rPr lang="en-US" sz="2400" dirty="0"/>
            </a:br>
            <a:r>
              <a:rPr lang="en-US" sz="2400" i="1" dirty="0"/>
              <a:t>Bills of </a:t>
            </a:r>
            <a:r>
              <a:rPr lang="en-US" sz="2400" b="1" i="1" dirty="0"/>
              <a:t>“McCain, John S.”</a:t>
            </a:r>
            <a:br>
              <a:rPr lang="en-US" sz="2400" dirty="0"/>
            </a:br>
            <a:r>
              <a:rPr lang="en-US" sz="2400" i="1" dirty="0"/>
              <a:t>Is it the </a:t>
            </a:r>
            <a:r>
              <a:rPr lang="en-US" sz="2400" b="1" i="1" dirty="0"/>
              <a:t>same guy?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Specific Social Sciences needs:</a:t>
            </a:r>
            <a:br>
              <a:rPr lang="en-US" sz="2400" dirty="0"/>
            </a:br>
            <a:r>
              <a:rPr lang="en-US" sz="2400" i="1" dirty="0"/>
              <a:t>Explore, be Explainable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CD4D2AE-B3E0-41D6-B48D-CAD4878BA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285" y="1623349"/>
            <a:ext cx="4841816" cy="33887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5E9C77-55A6-4F8E-91B4-91013D721332}"/>
              </a:ext>
            </a:extLst>
          </p:cNvPr>
          <p:cNvCxnSpPr>
            <a:cxnSpLocks/>
          </p:cNvCxnSpPr>
          <p:nvPr/>
        </p:nvCxnSpPr>
        <p:spPr>
          <a:xfrm flipH="1" flipV="1">
            <a:off x="4807131" y="2538895"/>
            <a:ext cx="2073731" cy="384300"/>
          </a:xfrm>
          <a:prstGeom prst="straightConnector1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906350E-2CCE-421D-9C39-2369428BA2FA}"/>
              </a:ext>
            </a:extLst>
          </p:cNvPr>
          <p:cNvSpPr/>
          <p:nvPr/>
        </p:nvSpPr>
        <p:spPr>
          <a:xfrm>
            <a:off x="1858737" y="1213332"/>
            <a:ext cx="5022124" cy="799707"/>
          </a:xfrm>
          <a:custGeom>
            <a:avLst/>
            <a:gdLst>
              <a:gd name="connsiteX0" fmla="*/ 5460274 w 5460274"/>
              <a:gd name="connsiteY0" fmla="*/ 139399 h 452908"/>
              <a:gd name="connsiteX1" fmla="*/ 3570514 w 5460274"/>
              <a:gd name="connsiteY1" fmla="*/ 418073 h 452908"/>
              <a:gd name="connsiteX2" fmla="*/ 783771 w 5460274"/>
              <a:gd name="connsiteY2" fmla="*/ 62 h 452908"/>
              <a:gd name="connsiteX3" fmla="*/ 0 w 5460274"/>
              <a:gd name="connsiteY3" fmla="*/ 452908 h 452908"/>
              <a:gd name="connsiteX0" fmla="*/ 5010694 w 5010694"/>
              <a:gd name="connsiteY0" fmla="*/ 0 h 603069"/>
              <a:gd name="connsiteX1" fmla="*/ 3570514 w 5010694"/>
              <a:gd name="connsiteY1" fmla="*/ 568234 h 603069"/>
              <a:gd name="connsiteX2" fmla="*/ 783771 w 5010694"/>
              <a:gd name="connsiteY2" fmla="*/ 150223 h 603069"/>
              <a:gd name="connsiteX3" fmla="*/ 0 w 5010694"/>
              <a:gd name="connsiteY3" fmla="*/ 603069 h 603069"/>
              <a:gd name="connsiteX0" fmla="*/ 4850674 w 4850674"/>
              <a:gd name="connsiteY0" fmla="*/ 745294 h 1314537"/>
              <a:gd name="connsiteX1" fmla="*/ 3410494 w 4850674"/>
              <a:gd name="connsiteY1" fmla="*/ 1313528 h 1314537"/>
              <a:gd name="connsiteX2" fmla="*/ 623751 w 4850674"/>
              <a:gd name="connsiteY2" fmla="*/ 895517 h 1314537"/>
              <a:gd name="connsiteX3" fmla="*/ 0 w 4850674"/>
              <a:gd name="connsiteY3" fmla="*/ 30103 h 1314537"/>
              <a:gd name="connsiteX0" fmla="*/ 4850674 w 4850674"/>
              <a:gd name="connsiteY0" fmla="*/ 715191 h 1284434"/>
              <a:gd name="connsiteX1" fmla="*/ 3410494 w 4850674"/>
              <a:gd name="connsiteY1" fmla="*/ 1283425 h 1284434"/>
              <a:gd name="connsiteX2" fmla="*/ 623751 w 4850674"/>
              <a:gd name="connsiteY2" fmla="*/ 865414 h 1284434"/>
              <a:gd name="connsiteX3" fmla="*/ 0 w 4850674"/>
              <a:gd name="connsiteY3" fmla="*/ 0 h 1284434"/>
              <a:gd name="connsiteX0" fmla="*/ 5003074 w 5003074"/>
              <a:gd name="connsiteY0" fmla="*/ 707571 h 1276814"/>
              <a:gd name="connsiteX1" fmla="*/ 3562894 w 5003074"/>
              <a:gd name="connsiteY1" fmla="*/ 1275805 h 1276814"/>
              <a:gd name="connsiteX2" fmla="*/ 776151 w 5003074"/>
              <a:gd name="connsiteY2" fmla="*/ 857794 h 1276814"/>
              <a:gd name="connsiteX3" fmla="*/ 0 w 5003074"/>
              <a:gd name="connsiteY3" fmla="*/ 0 h 1276814"/>
              <a:gd name="connsiteX0" fmla="*/ 5003074 w 5003074"/>
              <a:gd name="connsiteY0" fmla="*/ 707571 h 1276814"/>
              <a:gd name="connsiteX1" fmla="*/ 3562894 w 5003074"/>
              <a:gd name="connsiteY1" fmla="*/ 1275805 h 1276814"/>
              <a:gd name="connsiteX2" fmla="*/ 776151 w 5003074"/>
              <a:gd name="connsiteY2" fmla="*/ 857794 h 1276814"/>
              <a:gd name="connsiteX3" fmla="*/ 0 w 5003074"/>
              <a:gd name="connsiteY3" fmla="*/ 0 h 1276814"/>
              <a:gd name="connsiteX0" fmla="*/ 5164999 w 5164999"/>
              <a:gd name="connsiteY0" fmla="*/ 707571 h 1276814"/>
              <a:gd name="connsiteX1" fmla="*/ 3562894 w 5164999"/>
              <a:gd name="connsiteY1" fmla="*/ 1275805 h 1276814"/>
              <a:gd name="connsiteX2" fmla="*/ 776151 w 5164999"/>
              <a:gd name="connsiteY2" fmla="*/ 857794 h 1276814"/>
              <a:gd name="connsiteX3" fmla="*/ 0 w 5164999"/>
              <a:gd name="connsiteY3" fmla="*/ 0 h 1276814"/>
              <a:gd name="connsiteX0" fmla="*/ 5164999 w 5164999"/>
              <a:gd name="connsiteY0" fmla="*/ 707571 h 1276814"/>
              <a:gd name="connsiteX1" fmla="*/ 3562894 w 5164999"/>
              <a:gd name="connsiteY1" fmla="*/ 1275805 h 1276814"/>
              <a:gd name="connsiteX2" fmla="*/ 776151 w 5164999"/>
              <a:gd name="connsiteY2" fmla="*/ 857794 h 1276814"/>
              <a:gd name="connsiteX3" fmla="*/ 0 w 5164999"/>
              <a:gd name="connsiteY3" fmla="*/ 0 h 1276814"/>
              <a:gd name="connsiteX0" fmla="*/ 4803049 w 4803049"/>
              <a:gd name="connsiteY0" fmla="*/ 0 h 2329151"/>
              <a:gd name="connsiteX1" fmla="*/ 3562894 w 4803049"/>
              <a:gd name="connsiteY1" fmla="*/ 2254159 h 2329151"/>
              <a:gd name="connsiteX2" fmla="*/ 776151 w 4803049"/>
              <a:gd name="connsiteY2" fmla="*/ 1836148 h 2329151"/>
              <a:gd name="connsiteX3" fmla="*/ 0 w 4803049"/>
              <a:gd name="connsiteY3" fmla="*/ 978354 h 2329151"/>
              <a:gd name="connsiteX0" fmla="*/ 4803049 w 4803049"/>
              <a:gd name="connsiteY0" fmla="*/ 0 h 1836203"/>
              <a:gd name="connsiteX1" fmla="*/ 2457994 w 4803049"/>
              <a:gd name="connsiteY1" fmla="*/ 282484 h 1836203"/>
              <a:gd name="connsiteX2" fmla="*/ 776151 w 4803049"/>
              <a:gd name="connsiteY2" fmla="*/ 1836148 h 1836203"/>
              <a:gd name="connsiteX3" fmla="*/ 0 w 4803049"/>
              <a:gd name="connsiteY3" fmla="*/ 978354 h 1836203"/>
              <a:gd name="connsiteX0" fmla="*/ 4803049 w 4803049"/>
              <a:gd name="connsiteY0" fmla="*/ 0 h 1836203"/>
              <a:gd name="connsiteX1" fmla="*/ 776151 w 4803049"/>
              <a:gd name="connsiteY1" fmla="*/ 1836148 h 1836203"/>
              <a:gd name="connsiteX2" fmla="*/ 0 w 4803049"/>
              <a:gd name="connsiteY2" fmla="*/ 978354 h 1836203"/>
              <a:gd name="connsiteX0" fmla="*/ 4803049 w 4803049"/>
              <a:gd name="connsiteY0" fmla="*/ 383911 h 1424327"/>
              <a:gd name="connsiteX1" fmla="*/ 1223826 w 4803049"/>
              <a:gd name="connsiteY1" fmla="*/ 19784 h 1424327"/>
              <a:gd name="connsiteX2" fmla="*/ 0 w 4803049"/>
              <a:gd name="connsiteY2" fmla="*/ 1362265 h 1424327"/>
              <a:gd name="connsiteX0" fmla="*/ 4803049 w 4803049"/>
              <a:gd name="connsiteY0" fmla="*/ 383911 h 1362265"/>
              <a:gd name="connsiteX1" fmla="*/ 1223826 w 4803049"/>
              <a:gd name="connsiteY1" fmla="*/ 19784 h 1362265"/>
              <a:gd name="connsiteX2" fmla="*/ 0 w 4803049"/>
              <a:gd name="connsiteY2" fmla="*/ 1362265 h 1362265"/>
              <a:gd name="connsiteX0" fmla="*/ 4745899 w 4745899"/>
              <a:gd name="connsiteY0" fmla="*/ 383911 h 819340"/>
              <a:gd name="connsiteX1" fmla="*/ 1166676 w 4745899"/>
              <a:gd name="connsiteY1" fmla="*/ 19784 h 819340"/>
              <a:gd name="connsiteX2" fmla="*/ 0 w 4745899"/>
              <a:gd name="connsiteY2" fmla="*/ 819340 h 819340"/>
              <a:gd name="connsiteX0" fmla="*/ 4745899 w 4745899"/>
              <a:gd name="connsiteY0" fmla="*/ 383911 h 819340"/>
              <a:gd name="connsiteX1" fmla="*/ 1166676 w 4745899"/>
              <a:gd name="connsiteY1" fmla="*/ 19784 h 819340"/>
              <a:gd name="connsiteX2" fmla="*/ 0 w 4745899"/>
              <a:gd name="connsiteY2" fmla="*/ 819340 h 819340"/>
              <a:gd name="connsiteX0" fmla="*/ 4745899 w 4745899"/>
              <a:gd name="connsiteY0" fmla="*/ 383911 h 819340"/>
              <a:gd name="connsiteX1" fmla="*/ 1566726 w 4745899"/>
              <a:gd name="connsiteY1" fmla="*/ 19784 h 819340"/>
              <a:gd name="connsiteX2" fmla="*/ 0 w 4745899"/>
              <a:gd name="connsiteY2" fmla="*/ 819340 h 819340"/>
              <a:gd name="connsiteX0" fmla="*/ 4745899 w 4745899"/>
              <a:gd name="connsiteY0" fmla="*/ 364239 h 799668"/>
              <a:gd name="connsiteX1" fmla="*/ 1566726 w 4745899"/>
              <a:gd name="connsiteY1" fmla="*/ 112 h 799668"/>
              <a:gd name="connsiteX2" fmla="*/ 0 w 4745899"/>
              <a:gd name="connsiteY2" fmla="*/ 799668 h 799668"/>
              <a:gd name="connsiteX0" fmla="*/ 4984024 w 4984024"/>
              <a:gd name="connsiteY0" fmla="*/ 697580 h 799634"/>
              <a:gd name="connsiteX1" fmla="*/ 1566726 w 4984024"/>
              <a:gd name="connsiteY1" fmla="*/ 78 h 799634"/>
              <a:gd name="connsiteX2" fmla="*/ 0 w 4984024"/>
              <a:gd name="connsiteY2" fmla="*/ 799634 h 799634"/>
              <a:gd name="connsiteX0" fmla="*/ 4984024 w 4984024"/>
              <a:gd name="connsiteY0" fmla="*/ 697601 h 799655"/>
              <a:gd name="connsiteX1" fmla="*/ 1566726 w 4984024"/>
              <a:gd name="connsiteY1" fmla="*/ 99 h 799655"/>
              <a:gd name="connsiteX2" fmla="*/ 0 w 4984024"/>
              <a:gd name="connsiteY2" fmla="*/ 799655 h 799655"/>
              <a:gd name="connsiteX0" fmla="*/ 5022124 w 5022124"/>
              <a:gd name="connsiteY0" fmla="*/ 402378 h 799707"/>
              <a:gd name="connsiteX1" fmla="*/ 1566726 w 5022124"/>
              <a:gd name="connsiteY1" fmla="*/ 151 h 799707"/>
              <a:gd name="connsiteX2" fmla="*/ 0 w 5022124"/>
              <a:gd name="connsiteY2" fmla="*/ 799707 h 799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22124" h="799707">
                <a:moveTo>
                  <a:pt x="5022124" y="402378"/>
                </a:moveTo>
                <a:cubicBezTo>
                  <a:pt x="3678362" y="546784"/>
                  <a:pt x="2271984" y="-10508"/>
                  <a:pt x="1566726" y="151"/>
                </a:cubicBezTo>
                <a:cubicBezTo>
                  <a:pt x="971640" y="5957"/>
                  <a:pt x="555352" y="265672"/>
                  <a:pt x="0" y="799707"/>
                </a:cubicBezTo>
              </a:path>
            </a:pathLst>
          </a:custGeom>
          <a:noFill/>
          <a:ln w="57150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6B443EA-9542-4FC1-97A7-F524F9B36175}"/>
              </a:ext>
            </a:extLst>
          </p:cNvPr>
          <p:cNvCxnSpPr>
            <a:cxnSpLocks/>
          </p:cNvCxnSpPr>
          <p:nvPr/>
        </p:nvCxnSpPr>
        <p:spPr>
          <a:xfrm flipH="1" flipV="1">
            <a:off x="4807131" y="4106487"/>
            <a:ext cx="2073730" cy="225800"/>
          </a:xfrm>
          <a:prstGeom prst="straightConnector1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1048220-51C2-48FB-9F7A-CF8781F69B68}"/>
              </a:ext>
            </a:extLst>
          </p:cNvPr>
          <p:cNvSpPr/>
          <p:nvPr/>
        </p:nvSpPr>
        <p:spPr>
          <a:xfrm>
            <a:off x="1687286" y="4547010"/>
            <a:ext cx="5193575" cy="1158554"/>
          </a:xfrm>
          <a:custGeom>
            <a:avLst/>
            <a:gdLst>
              <a:gd name="connsiteX0" fmla="*/ 4762500 w 4762500"/>
              <a:gd name="connsiteY0" fmla="*/ 66675 h 924133"/>
              <a:gd name="connsiteX1" fmla="*/ 2057400 w 4762500"/>
              <a:gd name="connsiteY1" fmla="*/ 923925 h 924133"/>
              <a:gd name="connsiteX2" fmla="*/ 0 w 4762500"/>
              <a:gd name="connsiteY2" fmla="*/ 0 h 924133"/>
              <a:gd name="connsiteX0" fmla="*/ 4991100 w 4991100"/>
              <a:gd name="connsiteY0" fmla="*/ 0 h 1190744"/>
              <a:gd name="connsiteX1" fmla="*/ 2057400 w 4991100"/>
              <a:gd name="connsiteY1" fmla="*/ 1190625 h 1190744"/>
              <a:gd name="connsiteX2" fmla="*/ 0 w 4991100"/>
              <a:gd name="connsiteY2" fmla="*/ 266700 h 1190744"/>
              <a:gd name="connsiteX0" fmla="*/ 4991100 w 4991100"/>
              <a:gd name="connsiteY0" fmla="*/ 0 h 1190715"/>
              <a:gd name="connsiteX1" fmla="*/ 2057400 w 4991100"/>
              <a:gd name="connsiteY1" fmla="*/ 1190625 h 1190715"/>
              <a:gd name="connsiteX2" fmla="*/ 0 w 4991100"/>
              <a:gd name="connsiteY2" fmla="*/ 266700 h 1190715"/>
              <a:gd name="connsiteX0" fmla="*/ 5209481 w 5209481"/>
              <a:gd name="connsiteY0" fmla="*/ 272078 h 1462793"/>
              <a:gd name="connsiteX1" fmla="*/ 2275781 w 5209481"/>
              <a:gd name="connsiteY1" fmla="*/ 1462703 h 1462793"/>
              <a:gd name="connsiteX2" fmla="*/ 0 w 5209481"/>
              <a:gd name="connsiteY2" fmla="*/ 0 h 1462793"/>
              <a:gd name="connsiteX0" fmla="*/ 5209481 w 5209481"/>
              <a:gd name="connsiteY0" fmla="*/ 272078 h 1462793"/>
              <a:gd name="connsiteX1" fmla="*/ 2275781 w 5209481"/>
              <a:gd name="connsiteY1" fmla="*/ 1462703 h 1462793"/>
              <a:gd name="connsiteX2" fmla="*/ 0 w 5209481"/>
              <a:gd name="connsiteY2" fmla="*/ 0 h 146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9481" h="1462793">
                <a:moveTo>
                  <a:pt x="5209481" y="272078"/>
                </a:moveTo>
                <a:cubicBezTo>
                  <a:pt x="4168081" y="458609"/>
                  <a:pt x="3069531" y="1473816"/>
                  <a:pt x="2275781" y="1462703"/>
                </a:cubicBezTo>
                <a:cubicBezTo>
                  <a:pt x="1482031" y="1451591"/>
                  <a:pt x="596884" y="632333"/>
                  <a:pt x="0" y="0"/>
                </a:cubicBezTo>
              </a:path>
            </a:pathLst>
          </a:custGeom>
          <a:noFill/>
          <a:ln w="57150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17479-3E27-487B-97EC-B7F708EAD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03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6860A-8626-464A-AD7A-65A9778EF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3849"/>
            <a:ext cx="10515600" cy="5058930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  <a:spcAft>
                <a:spcPts val="700"/>
              </a:spcAft>
            </a:pPr>
            <a:r>
              <a:rPr lang="en-US" sz="2400" dirty="0"/>
              <a:t>Data is </a:t>
            </a:r>
            <a:r>
              <a:rPr lang="en-US" sz="2400" b="1" dirty="0"/>
              <a:t>fuzzy</a:t>
            </a:r>
            <a:br>
              <a:rPr lang="en-US" sz="2400" b="1" dirty="0"/>
            </a:br>
            <a:r>
              <a:rPr lang="en-US" sz="2400" dirty="0"/>
              <a:t>“</a:t>
            </a:r>
            <a:r>
              <a:rPr lang="en-US" sz="2400" i="1" dirty="0"/>
              <a:t>About 10k$”</a:t>
            </a:r>
          </a:p>
          <a:p>
            <a:pPr>
              <a:lnSpc>
                <a:spcPct val="100000"/>
              </a:lnSpc>
              <a:spcAft>
                <a:spcPts val="700"/>
              </a:spcAft>
            </a:pPr>
            <a:r>
              <a:rPr lang="en-US" sz="2400" dirty="0"/>
              <a:t>Data </a:t>
            </a:r>
            <a:r>
              <a:rPr lang="en-US" sz="2400" b="1" dirty="0"/>
              <a:t>definition</a:t>
            </a:r>
            <a:r>
              <a:rPr lang="en-US" sz="2400" dirty="0"/>
              <a:t> is ambiguous</a:t>
            </a:r>
            <a:br>
              <a:rPr lang="en-US" sz="2400" dirty="0"/>
            </a:br>
            <a:r>
              <a:rPr lang="en-US" sz="2400" i="1" dirty="0"/>
              <a:t>“influence”</a:t>
            </a:r>
            <a:r>
              <a:rPr lang="en-US" sz="2400" b="1" i="1" dirty="0"/>
              <a:t> </a:t>
            </a:r>
            <a:r>
              <a:rPr lang="en-US" sz="2400" i="1" dirty="0"/>
              <a:t>on employees?</a:t>
            </a:r>
            <a:endParaRPr lang="en-US" sz="2400" dirty="0"/>
          </a:p>
          <a:p>
            <a:pPr>
              <a:lnSpc>
                <a:spcPct val="100000"/>
              </a:lnSpc>
              <a:spcAft>
                <a:spcPts val="700"/>
              </a:spcAft>
            </a:pPr>
            <a:r>
              <a:rPr lang="en-US" sz="2400" b="1" dirty="0"/>
              <a:t>Conflicting</a:t>
            </a:r>
            <a:r>
              <a:rPr lang="en-US" sz="2400" dirty="0"/>
              <a:t> data sources</a:t>
            </a:r>
            <a:br>
              <a:rPr lang="en-US" sz="2400" dirty="0"/>
            </a:br>
            <a:r>
              <a:rPr lang="en-US" sz="2400" i="1" dirty="0"/>
              <a:t>“J. McCain”   </a:t>
            </a:r>
            <a:r>
              <a:rPr lang="en-US" sz="2400" b="1" dirty="0"/>
              <a:t>VS</a:t>
            </a:r>
            <a:r>
              <a:rPr lang="en-US" sz="2400" dirty="0"/>
              <a:t> </a:t>
            </a:r>
            <a:r>
              <a:rPr lang="en-US" sz="2400" i="1" dirty="0"/>
              <a:t>“McCain, John S.”</a:t>
            </a:r>
            <a:endParaRPr lang="en-US" sz="2400" dirty="0"/>
          </a:p>
          <a:p>
            <a:pPr>
              <a:lnSpc>
                <a:spcPct val="100000"/>
              </a:lnSpc>
              <a:spcAft>
                <a:spcPts val="700"/>
              </a:spcAft>
            </a:pPr>
            <a:r>
              <a:rPr lang="en-US" sz="2400" dirty="0"/>
              <a:t>Specific to </a:t>
            </a:r>
            <a:r>
              <a:rPr lang="en-US" sz="2400" b="1" dirty="0"/>
              <a:t>Social Sciences</a:t>
            </a:r>
            <a:r>
              <a:rPr lang="en-US" sz="2400" dirty="0"/>
              <a:t>: </a:t>
            </a:r>
            <a:br>
              <a:rPr lang="en-US" sz="2400" dirty="0"/>
            </a:br>
            <a:r>
              <a:rPr lang="en-US" sz="2400" i="1" dirty="0"/>
              <a:t>Explore, be Explainable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76A7946-5AE9-4CA5-939A-36D5407C84AC}"/>
              </a:ext>
            </a:extLst>
          </p:cNvPr>
          <p:cNvSpPr txBox="1">
            <a:spLocks/>
          </p:cNvSpPr>
          <p:nvPr/>
        </p:nvSpPr>
        <p:spPr>
          <a:xfrm>
            <a:off x="7245531" y="5347063"/>
            <a:ext cx="4946469" cy="810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>
                <a:solidFill>
                  <a:srgbClr val="404040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/>
              <a:t>Postgres solutions?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E570AC-E7A8-42AB-97E1-B6C416019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074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6860A-8626-464A-AD7A-65A9778EF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2545"/>
            <a:ext cx="10515600" cy="505893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br>
              <a:rPr lang="en-US" dirty="0">
                <a:solidFill>
                  <a:prstClr val="black"/>
                </a:solidFill>
              </a:rPr>
            </a:b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ct val="100000"/>
              </a:lnSpc>
              <a:spcAft>
                <a:spcPts val="700"/>
              </a:spcAft>
            </a:pPr>
            <a:r>
              <a:rPr lang="en-US" sz="2400" dirty="0">
                <a:solidFill>
                  <a:prstClr val="black"/>
                </a:solidFill>
              </a:rPr>
              <a:t>Data is </a:t>
            </a:r>
            <a:r>
              <a:rPr lang="en-US" sz="2400" b="1" dirty="0">
                <a:solidFill>
                  <a:prstClr val="black"/>
                </a:solidFill>
              </a:rPr>
              <a:t>fuzzy</a:t>
            </a:r>
            <a:br>
              <a:rPr lang="en-US" sz="2400" b="1" dirty="0">
                <a:solidFill>
                  <a:prstClr val="black"/>
                </a:solidFill>
              </a:rPr>
            </a:br>
            <a:r>
              <a:rPr lang="en-US" sz="2400" dirty="0">
                <a:solidFill>
                  <a:prstClr val="black"/>
                </a:solidFill>
              </a:rPr>
              <a:t>“</a:t>
            </a:r>
            <a:r>
              <a:rPr lang="en-US" sz="2400" i="1" dirty="0">
                <a:solidFill>
                  <a:prstClr val="black"/>
                </a:solidFill>
              </a:rPr>
              <a:t>About 10k$”</a:t>
            </a:r>
          </a:p>
          <a:p>
            <a:pPr lvl="0">
              <a:lnSpc>
                <a:spcPct val="100000"/>
              </a:lnSpc>
              <a:spcAft>
                <a:spcPts val="700"/>
              </a:spcAft>
            </a:pPr>
            <a:r>
              <a:rPr lang="en-US" sz="2400" dirty="0">
                <a:solidFill>
                  <a:prstClr val="black"/>
                </a:solidFill>
              </a:rPr>
              <a:t>Data </a:t>
            </a:r>
            <a:r>
              <a:rPr lang="en-US" sz="2400" b="1" dirty="0">
                <a:solidFill>
                  <a:prstClr val="black"/>
                </a:solidFill>
              </a:rPr>
              <a:t>definition</a:t>
            </a:r>
            <a:r>
              <a:rPr lang="en-US" sz="2400" dirty="0">
                <a:solidFill>
                  <a:prstClr val="black"/>
                </a:solidFill>
              </a:rPr>
              <a:t> is ambiguous</a:t>
            </a:r>
            <a:br>
              <a:rPr lang="en-US" sz="2400" dirty="0">
                <a:solidFill>
                  <a:prstClr val="black"/>
                </a:solidFill>
              </a:rPr>
            </a:br>
            <a:r>
              <a:rPr lang="en-US" sz="2400" i="1" dirty="0">
                <a:solidFill>
                  <a:prstClr val="black"/>
                </a:solidFill>
              </a:rPr>
              <a:t>“influence”</a:t>
            </a:r>
            <a:r>
              <a:rPr lang="en-US" sz="2400" b="1" i="1" dirty="0">
                <a:solidFill>
                  <a:prstClr val="black"/>
                </a:solidFill>
              </a:rPr>
              <a:t> </a:t>
            </a:r>
            <a:r>
              <a:rPr lang="en-US" sz="2400" i="1" dirty="0">
                <a:solidFill>
                  <a:prstClr val="black"/>
                </a:solidFill>
              </a:rPr>
              <a:t>on employees?</a:t>
            </a:r>
            <a:endParaRPr lang="en-US" sz="2400" dirty="0">
              <a:solidFill>
                <a:prstClr val="black"/>
              </a:solidFill>
            </a:endParaRPr>
          </a:p>
          <a:p>
            <a:pPr lvl="0">
              <a:lnSpc>
                <a:spcPct val="100000"/>
              </a:lnSpc>
              <a:spcAft>
                <a:spcPts val="700"/>
              </a:spcAft>
            </a:pPr>
            <a:r>
              <a:rPr lang="en-US" sz="2400" b="1" dirty="0">
                <a:solidFill>
                  <a:prstClr val="black"/>
                </a:solidFill>
              </a:rPr>
              <a:t>Conflicting</a:t>
            </a:r>
            <a:r>
              <a:rPr lang="en-US" sz="2400" dirty="0">
                <a:solidFill>
                  <a:prstClr val="black"/>
                </a:solidFill>
              </a:rPr>
              <a:t> data sources</a:t>
            </a:r>
            <a:br>
              <a:rPr lang="en-US" sz="2400" dirty="0">
                <a:solidFill>
                  <a:prstClr val="black"/>
                </a:solidFill>
              </a:rPr>
            </a:br>
            <a:r>
              <a:rPr lang="en-US" sz="2400" i="1" dirty="0">
                <a:solidFill>
                  <a:prstClr val="black"/>
                </a:solidFill>
              </a:rPr>
              <a:t>“J. McCain”   </a:t>
            </a:r>
            <a:r>
              <a:rPr lang="en-US" sz="2400" b="1" dirty="0">
                <a:solidFill>
                  <a:prstClr val="black"/>
                </a:solidFill>
              </a:rPr>
              <a:t>VS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i="1" dirty="0">
                <a:solidFill>
                  <a:prstClr val="black"/>
                </a:solidFill>
              </a:rPr>
              <a:t>“McCain, John S.”</a:t>
            </a:r>
            <a:endParaRPr lang="en-US" sz="2400" dirty="0">
              <a:solidFill>
                <a:prstClr val="black"/>
              </a:solidFill>
            </a:endParaRPr>
          </a:p>
          <a:p>
            <a:pPr lvl="0">
              <a:lnSpc>
                <a:spcPct val="100000"/>
              </a:lnSpc>
              <a:spcAft>
                <a:spcPts val="700"/>
              </a:spcAft>
            </a:pPr>
            <a:r>
              <a:rPr lang="en-US" sz="2400" dirty="0">
                <a:solidFill>
                  <a:prstClr val="black"/>
                </a:solidFill>
              </a:rPr>
              <a:t>Specific to </a:t>
            </a:r>
            <a:r>
              <a:rPr lang="en-US" sz="2400" b="1" dirty="0">
                <a:solidFill>
                  <a:prstClr val="black"/>
                </a:solidFill>
              </a:rPr>
              <a:t>Social Science</a:t>
            </a:r>
            <a:r>
              <a:rPr lang="en-US" sz="2400" dirty="0">
                <a:solidFill>
                  <a:prstClr val="black"/>
                </a:solidFill>
              </a:rPr>
              <a:t>: </a:t>
            </a:r>
            <a:br>
              <a:rPr lang="en-US" sz="2400" dirty="0">
                <a:solidFill>
                  <a:prstClr val="black"/>
                </a:solidFill>
              </a:rPr>
            </a:br>
            <a:r>
              <a:rPr lang="en-US" sz="2400" i="1" dirty="0">
                <a:solidFill>
                  <a:prstClr val="black"/>
                </a:solidFill>
              </a:rPr>
              <a:t>Explore, be Explainable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0FD14A1-CDD1-46B3-A686-51D90045A56D}"/>
              </a:ext>
            </a:extLst>
          </p:cNvPr>
          <p:cNvSpPr/>
          <p:nvPr/>
        </p:nvSpPr>
        <p:spPr>
          <a:xfrm>
            <a:off x="7020149" y="2476932"/>
            <a:ext cx="1328735" cy="882010"/>
          </a:xfrm>
          <a:prstGeom prst="roundRect">
            <a:avLst>
              <a:gd name="adj" fmla="val 9108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Fuzzy types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332BB67-0AAB-4096-B6D3-DD84618812DA}"/>
              </a:ext>
            </a:extLst>
          </p:cNvPr>
          <p:cNvSpPr/>
          <p:nvPr/>
        </p:nvSpPr>
        <p:spPr>
          <a:xfrm>
            <a:off x="5758884" y="2476932"/>
            <a:ext cx="1194365" cy="882010"/>
          </a:xfrm>
          <a:prstGeom prst="roundRect">
            <a:avLst>
              <a:gd name="adj" fmla="val 12347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Ranges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FBC87D0-D681-4214-95B3-5E3973E66C30}"/>
              </a:ext>
            </a:extLst>
          </p:cNvPr>
          <p:cNvSpPr txBox="1">
            <a:spLocks/>
          </p:cNvSpPr>
          <p:nvPr/>
        </p:nvSpPr>
        <p:spPr>
          <a:xfrm>
            <a:off x="6867524" y="1491042"/>
            <a:ext cx="4486276" cy="662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rgbClr val="404040"/>
                </a:solidFill>
                <a:latin typeface="Lato" panose="020F0502020204030203" pitchFamily="34" charset="0"/>
              </a:rPr>
              <a:t>Postgres features</a:t>
            </a:r>
            <a:endParaRPr lang="en-US" b="1" dirty="0">
              <a:solidFill>
                <a:srgbClr val="404040"/>
              </a:solidFill>
              <a:latin typeface="Lato" panose="020F0502020204030203" pitchFamily="34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6D6E85A-C9B3-4FF4-BBCB-FB3BDB5BA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83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6860A-8626-464A-AD7A-65A9778EF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2545"/>
            <a:ext cx="10515600" cy="505893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br>
              <a:rPr lang="en-US" dirty="0">
                <a:solidFill>
                  <a:prstClr val="black"/>
                </a:solidFill>
              </a:rPr>
            </a:b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ct val="100000"/>
              </a:lnSpc>
              <a:spcAft>
                <a:spcPts val="700"/>
              </a:spcAft>
            </a:pPr>
            <a:r>
              <a:rPr lang="en-US" sz="2400" dirty="0">
                <a:solidFill>
                  <a:prstClr val="black"/>
                </a:solidFill>
              </a:rPr>
              <a:t>Data is </a:t>
            </a:r>
            <a:r>
              <a:rPr lang="en-US" sz="2400" b="1" dirty="0">
                <a:solidFill>
                  <a:prstClr val="black"/>
                </a:solidFill>
              </a:rPr>
              <a:t>fuzzy</a:t>
            </a:r>
            <a:br>
              <a:rPr lang="en-US" sz="2400" b="1" dirty="0">
                <a:solidFill>
                  <a:prstClr val="black"/>
                </a:solidFill>
              </a:rPr>
            </a:br>
            <a:r>
              <a:rPr lang="en-US" sz="2400" dirty="0">
                <a:solidFill>
                  <a:prstClr val="black"/>
                </a:solidFill>
              </a:rPr>
              <a:t>“</a:t>
            </a:r>
            <a:r>
              <a:rPr lang="en-US" sz="2400" i="1" dirty="0">
                <a:solidFill>
                  <a:prstClr val="black"/>
                </a:solidFill>
              </a:rPr>
              <a:t>About 10k$”</a:t>
            </a:r>
          </a:p>
          <a:p>
            <a:pPr lvl="0">
              <a:lnSpc>
                <a:spcPct val="100000"/>
              </a:lnSpc>
              <a:spcAft>
                <a:spcPts val="700"/>
              </a:spcAft>
            </a:pPr>
            <a:r>
              <a:rPr lang="en-US" sz="2400" dirty="0">
                <a:solidFill>
                  <a:prstClr val="black"/>
                </a:solidFill>
              </a:rPr>
              <a:t>Data </a:t>
            </a:r>
            <a:r>
              <a:rPr lang="en-US" sz="2400" b="1" dirty="0">
                <a:solidFill>
                  <a:prstClr val="black"/>
                </a:solidFill>
              </a:rPr>
              <a:t>definition</a:t>
            </a:r>
            <a:r>
              <a:rPr lang="en-US" sz="2400" dirty="0">
                <a:solidFill>
                  <a:prstClr val="black"/>
                </a:solidFill>
              </a:rPr>
              <a:t> is ambiguous</a:t>
            </a:r>
            <a:br>
              <a:rPr lang="en-US" sz="2400" dirty="0">
                <a:solidFill>
                  <a:prstClr val="black"/>
                </a:solidFill>
              </a:rPr>
            </a:br>
            <a:r>
              <a:rPr lang="en-US" sz="2400" i="1" dirty="0">
                <a:solidFill>
                  <a:prstClr val="black"/>
                </a:solidFill>
              </a:rPr>
              <a:t>“influence”</a:t>
            </a:r>
            <a:r>
              <a:rPr lang="en-US" sz="2400" b="1" i="1" dirty="0">
                <a:solidFill>
                  <a:prstClr val="black"/>
                </a:solidFill>
              </a:rPr>
              <a:t> </a:t>
            </a:r>
            <a:r>
              <a:rPr lang="en-US" sz="2400" i="1" dirty="0">
                <a:solidFill>
                  <a:prstClr val="black"/>
                </a:solidFill>
              </a:rPr>
              <a:t>on employees?</a:t>
            </a:r>
            <a:endParaRPr lang="en-US" sz="2400" dirty="0">
              <a:solidFill>
                <a:prstClr val="black"/>
              </a:solidFill>
            </a:endParaRPr>
          </a:p>
          <a:p>
            <a:pPr lvl="0">
              <a:lnSpc>
                <a:spcPct val="100000"/>
              </a:lnSpc>
              <a:spcAft>
                <a:spcPts val="700"/>
              </a:spcAft>
            </a:pPr>
            <a:r>
              <a:rPr lang="en-US" sz="2400" b="1" dirty="0">
                <a:solidFill>
                  <a:prstClr val="black"/>
                </a:solidFill>
              </a:rPr>
              <a:t>Conflicting</a:t>
            </a:r>
            <a:r>
              <a:rPr lang="en-US" sz="2400" dirty="0">
                <a:solidFill>
                  <a:prstClr val="black"/>
                </a:solidFill>
              </a:rPr>
              <a:t> data sources</a:t>
            </a:r>
            <a:br>
              <a:rPr lang="en-US" sz="2400" dirty="0">
                <a:solidFill>
                  <a:prstClr val="black"/>
                </a:solidFill>
              </a:rPr>
            </a:br>
            <a:r>
              <a:rPr lang="en-US" sz="2400" i="1" dirty="0">
                <a:solidFill>
                  <a:prstClr val="black"/>
                </a:solidFill>
              </a:rPr>
              <a:t>“J. McCain”   </a:t>
            </a:r>
            <a:r>
              <a:rPr lang="en-US" sz="2400" b="1" dirty="0">
                <a:solidFill>
                  <a:prstClr val="black"/>
                </a:solidFill>
              </a:rPr>
              <a:t>VS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i="1" dirty="0">
                <a:solidFill>
                  <a:prstClr val="black"/>
                </a:solidFill>
              </a:rPr>
              <a:t>“McCain, John S.”</a:t>
            </a:r>
            <a:endParaRPr lang="en-US" sz="2400" dirty="0">
              <a:solidFill>
                <a:prstClr val="black"/>
              </a:solidFill>
            </a:endParaRPr>
          </a:p>
          <a:p>
            <a:pPr lvl="0">
              <a:lnSpc>
                <a:spcPct val="100000"/>
              </a:lnSpc>
              <a:spcAft>
                <a:spcPts val="700"/>
              </a:spcAft>
            </a:pPr>
            <a:r>
              <a:rPr lang="en-US" sz="2400" dirty="0">
                <a:solidFill>
                  <a:prstClr val="black"/>
                </a:solidFill>
              </a:rPr>
              <a:t>Specific to </a:t>
            </a:r>
            <a:r>
              <a:rPr lang="en-US" sz="2400" b="1" dirty="0">
                <a:solidFill>
                  <a:prstClr val="black"/>
                </a:solidFill>
              </a:rPr>
              <a:t>Social Science</a:t>
            </a:r>
            <a:r>
              <a:rPr lang="en-US" sz="2400" dirty="0">
                <a:solidFill>
                  <a:prstClr val="black"/>
                </a:solidFill>
              </a:rPr>
              <a:t>: </a:t>
            </a:r>
            <a:br>
              <a:rPr lang="en-US" sz="2400" dirty="0">
                <a:solidFill>
                  <a:prstClr val="black"/>
                </a:solidFill>
              </a:rPr>
            </a:br>
            <a:r>
              <a:rPr lang="en-US" sz="2400" i="1" dirty="0">
                <a:solidFill>
                  <a:prstClr val="black"/>
                </a:solidFill>
              </a:rPr>
              <a:t>Explore, be Explainable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91F6EB9-A277-43E2-8CEA-443F6332CCC5}"/>
              </a:ext>
            </a:extLst>
          </p:cNvPr>
          <p:cNvSpPr/>
          <p:nvPr/>
        </p:nvSpPr>
        <p:spPr>
          <a:xfrm>
            <a:off x="5758885" y="3445720"/>
            <a:ext cx="1194365" cy="892389"/>
          </a:xfrm>
          <a:prstGeom prst="roundRect">
            <a:avLst>
              <a:gd name="adj" fmla="val 8646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Data modeling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64ADBD2-A4F5-4CEE-A97A-23212ACC7663}"/>
              </a:ext>
            </a:extLst>
          </p:cNvPr>
          <p:cNvSpPr/>
          <p:nvPr/>
        </p:nvSpPr>
        <p:spPr>
          <a:xfrm>
            <a:off x="10428787" y="3453338"/>
            <a:ext cx="1179738" cy="884771"/>
          </a:xfrm>
          <a:prstGeom prst="roundRect">
            <a:avLst>
              <a:gd name="adj" fmla="val 9131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ML + </a:t>
            </a:r>
            <a:r>
              <a:rPr lang="en-US" dirty="0" err="1">
                <a:latin typeface="Lato" panose="020F0502020204030203" pitchFamily="34" charset="0"/>
              </a:rPr>
              <a:t>PlPython</a:t>
            </a: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4D75369-688D-481B-A168-2F503061EEF2}"/>
              </a:ext>
            </a:extLst>
          </p:cNvPr>
          <p:cNvSpPr/>
          <p:nvPr/>
        </p:nvSpPr>
        <p:spPr>
          <a:xfrm>
            <a:off x="7020149" y="3445719"/>
            <a:ext cx="692670" cy="89239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FDW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0FD14A1-CDD1-46B3-A686-51D90045A56D}"/>
              </a:ext>
            </a:extLst>
          </p:cNvPr>
          <p:cNvSpPr/>
          <p:nvPr/>
        </p:nvSpPr>
        <p:spPr>
          <a:xfrm>
            <a:off x="7020149" y="2476932"/>
            <a:ext cx="1328735" cy="882010"/>
          </a:xfrm>
          <a:prstGeom prst="roundRect">
            <a:avLst>
              <a:gd name="adj" fmla="val 9108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Fuzzy types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332BB67-0AAB-4096-B6D3-DD84618812DA}"/>
              </a:ext>
            </a:extLst>
          </p:cNvPr>
          <p:cNvSpPr/>
          <p:nvPr/>
        </p:nvSpPr>
        <p:spPr>
          <a:xfrm>
            <a:off x="5758884" y="2476932"/>
            <a:ext cx="1194365" cy="882010"/>
          </a:xfrm>
          <a:prstGeom prst="roundRect">
            <a:avLst>
              <a:gd name="adj" fmla="val 12347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Ranges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FBC87D0-D681-4214-95B3-5E3973E66C30}"/>
              </a:ext>
            </a:extLst>
          </p:cNvPr>
          <p:cNvSpPr txBox="1">
            <a:spLocks/>
          </p:cNvSpPr>
          <p:nvPr/>
        </p:nvSpPr>
        <p:spPr>
          <a:xfrm>
            <a:off x="6867524" y="1491042"/>
            <a:ext cx="4486276" cy="662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rgbClr val="404040"/>
                </a:solidFill>
                <a:latin typeface="Lato" panose="020F0502020204030203" pitchFamily="34" charset="0"/>
              </a:rPr>
              <a:t>Postgres features</a:t>
            </a:r>
            <a:endParaRPr lang="en-US" b="1" dirty="0">
              <a:solidFill>
                <a:srgbClr val="404040"/>
              </a:solidFill>
              <a:latin typeface="Lato" panose="020F0502020204030203" pitchFamily="34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84E56F4-B6CE-4151-80DD-C025E2530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56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6860A-8626-464A-AD7A-65A9778EF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2545"/>
            <a:ext cx="10515600" cy="505893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br>
              <a:rPr lang="en-US" dirty="0">
                <a:solidFill>
                  <a:prstClr val="black"/>
                </a:solidFill>
              </a:rPr>
            </a:b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ct val="100000"/>
              </a:lnSpc>
              <a:spcAft>
                <a:spcPts val="700"/>
              </a:spcAft>
            </a:pPr>
            <a:r>
              <a:rPr lang="en-US" sz="2400" dirty="0">
                <a:solidFill>
                  <a:prstClr val="black"/>
                </a:solidFill>
              </a:rPr>
              <a:t>Data is </a:t>
            </a:r>
            <a:r>
              <a:rPr lang="en-US" sz="2400" b="1" dirty="0">
                <a:solidFill>
                  <a:prstClr val="black"/>
                </a:solidFill>
              </a:rPr>
              <a:t>fuzzy</a:t>
            </a:r>
            <a:br>
              <a:rPr lang="en-US" sz="2400" b="1" dirty="0">
                <a:solidFill>
                  <a:prstClr val="black"/>
                </a:solidFill>
              </a:rPr>
            </a:br>
            <a:r>
              <a:rPr lang="en-US" sz="2400" dirty="0">
                <a:solidFill>
                  <a:prstClr val="black"/>
                </a:solidFill>
              </a:rPr>
              <a:t>“</a:t>
            </a:r>
            <a:r>
              <a:rPr lang="en-US" sz="2400" i="1" dirty="0">
                <a:solidFill>
                  <a:prstClr val="black"/>
                </a:solidFill>
              </a:rPr>
              <a:t>About 10k$”</a:t>
            </a:r>
          </a:p>
          <a:p>
            <a:pPr lvl="0">
              <a:lnSpc>
                <a:spcPct val="100000"/>
              </a:lnSpc>
              <a:spcAft>
                <a:spcPts val="700"/>
              </a:spcAft>
            </a:pPr>
            <a:r>
              <a:rPr lang="en-US" sz="2400" dirty="0">
                <a:solidFill>
                  <a:prstClr val="black"/>
                </a:solidFill>
              </a:rPr>
              <a:t>Data </a:t>
            </a:r>
            <a:r>
              <a:rPr lang="en-US" sz="2400" b="1" dirty="0">
                <a:solidFill>
                  <a:prstClr val="black"/>
                </a:solidFill>
              </a:rPr>
              <a:t>definition</a:t>
            </a:r>
            <a:r>
              <a:rPr lang="en-US" sz="2400" dirty="0">
                <a:solidFill>
                  <a:prstClr val="black"/>
                </a:solidFill>
              </a:rPr>
              <a:t> is ambiguous</a:t>
            </a:r>
            <a:br>
              <a:rPr lang="en-US" sz="2400" dirty="0">
                <a:solidFill>
                  <a:prstClr val="black"/>
                </a:solidFill>
              </a:rPr>
            </a:br>
            <a:r>
              <a:rPr lang="en-US" sz="2400" i="1" dirty="0">
                <a:solidFill>
                  <a:prstClr val="black"/>
                </a:solidFill>
              </a:rPr>
              <a:t>“influence”</a:t>
            </a:r>
            <a:r>
              <a:rPr lang="en-US" sz="2400" b="1" i="1" dirty="0">
                <a:solidFill>
                  <a:prstClr val="black"/>
                </a:solidFill>
              </a:rPr>
              <a:t> </a:t>
            </a:r>
            <a:r>
              <a:rPr lang="en-US" sz="2400" i="1" dirty="0">
                <a:solidFill>
                  <a:prstClr val="black"/>
                </a:solidFill>
              </a:rPr>
              <a:t>on employees?</a:t>
            </a:r>
            <a:endParaRPr lang="en-US" sz="2400" dirty="0">
              <a:solidFill>
                <a:prstClr val="black"/>
              </a:solidFill>
            </a:endParaRPr>
          </a:p>
          <a:p>
            <a:pPr lvl="0">
              <a:lnSpc>
                <a:spcPct val="100000"/>
              </a:lnSpc>
              <a:spcAft>
                <a:spcPts val="700"/>
              </a:spcAft>
            </a:pPr>
            <a:r>
              <a:rPr lang="en-US" sz="2400" b="1" dirty="0">
                <a:solidFill>
                  <a:prstClr val="black"/>
                </a:solidFill>
              </a:rPr>
              <a:t>Conflicting</a:t>
            </a:r>
            <a:r>
              <a:rPr lang="en-US" sz="2400" dirty="0">
                <a:solidFill>
                  <a:prstClr val="black"/>
                </a:solidFill>
              </a:rPr>
              <a:t> data sources</a:t>
            </a:r>
            <a:br>
              <a:rPr lang="en-US" sz="2400" dirty="0">
                <a:solidFill>
                  <a:prstClr val="black"/>
                </a:solidFill>
              </a:rPr>
            </a:br>
            <a:r>
              <a:rPr lang="en-US" sz="2400" i="1" dirty="0">
                <a:solidFill>
                  <a:prstClr val="black"/>
                </a:solidFill>
              </a:rPr>
              <a:t>“J. McCain”   </a:t>
            </a:r>
            <a:r>
              <a:rPr lang="en-US" sz="2400" b="1" dirty="0">
                <a:solidFill>
                  <a:prstClr val="black"/>
                </a:solidFill>
              </a:rPr>
              <a:t>VS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i="1" dirty="0">
                <a:solidFill>
                  <a:prstClr val="black"/>
                </a:solidFill>
              </a:rPr>
              <a:t>“McCain, John S.”</a:t>
            </a:r>
            <a:endParaRPr lang="en-US" sz="2400" dirty="0">
              <a:solidFill>
                <a:prstClr val="black"/>
              </a:solidFill>
            </a:endParaRPr>
          </a:p>
          <a:p>
            <a:pPr lvl="0">
              <a:lnSpc>
                <a:spcPct val="100000"/>
              </a:lnSpc>
              <a:spcAft>
                <a:spcPts val="700"/>
              </a:spcAft>
            </a:pPr>
            <a:r>
              <a:rPr lang="en-US" sz="2400" dirty="0">
                <a:solidFill>
                  <a:prstClr val="black"/>
                </a:solidFill>
              </a:rPr>
              <a:t>Specific to </a:t>
            </a:r>
            <a:r>
              <a:rPr lang="en-US" sz="2400" b="1" dirty="0">
                <a:solidFill>
                  <a:prstClr val="black"/>
                </a:solidFill>
              </a:rPr>
              <a:t>Social Science</a:t>
            </a:r>
            <a:r>
              <a:rPr lang="en-US" sz="2400" dirty="0">
                <a:solidFill>
                  <a:prstClr val="black"/>
                </a:solidFill>
              </a:rPr>
              <a:t>: </a:t>
            </a:r>
            <a:br>
              <a:rPr lang="en-US" sz="2400" dirty="0">
                <a:solidFill>
                  <a:prstClr val="black"/>
                </a:solidFill>
              </a:rPr>
            </a:br>
            <a:r>
              <a:rPr lang="en-US" sz="2400" i="1" dirty="0">
                <a:solidFill>
                  <a:prstClr val="black"/>
                </a:solidFill>
              </a:rPr>
              <a:t>Explore, be Explainable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91F6EB9-A277-43E2-8CEA-443F6332CCC5}"/>
              </a:ext>
            </a:extLst>
          </p:cNvPr>
          <p:cNvSpPr/>
          <p:nvPr/>
        </p:nvSpPr>
        <p:spPr>
          <a:xfrm>
            <a:off x="5758885" y="3445721"/>
            <a:ext cx="1194365" cy="1863940"/>
          </a:xfrm>
          <a:prstGeom prst="roundRect">
            <a:avLst>
              <a:gd name="adj" fmla="val 8646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Data modeling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DD599F-C89D-4D1B-95B9-BB7021031F58}"/>
              </a:ext>
            </a:extLst>
          </p:cNvPr>
          <p:cNvSpPr/>
          <p:nvPr/>
        </p:nvSpPr>
        <p:spPr>
          <a:xfrm>
            <a:off x="7787908" y="4360695"/>
            <a:ext cx="1420755" cy="948965"/>
          </a:xfrm>
          <a:prstGeom prst="roundRect">
            <a:avLst>
              <a:gd name="adj" fmla="val 686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Inheritance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BC5F58-E85D-4D09-85AF-C07C693C20C9}"/>
              </a:ext>
            </a:extLst>
          </p:cNvPr>
          <p:cNvSpPr/>
          <p:nvPr/>
        </p:nvSpPr>
        <p:spPr>
          <a:xfrm>
            <a:off x="9283754" y="4360694"/>
            <a:ext cx="1088553" cy="948966"/>
          </a:xfrm>
          <a:prstGeom prst="roundRect">
            <a:avLst>
              <a:gd name="adj" fmla="val 7633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Full </a:t>
            </a:r>
            <a:r>
              <a:rPr lang="en-US">
                <a:latin typeface="Lato" panose="020F0502020204030203" pitchFamily="34" charset="0"/>
              </a:rPr>
              <a:t>Text Search</a:t>
            </a: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A6E822-C450-49B4-904B-065AA81DF345}"/>
              </a:ext>
            </a:extLst>
          </p:cNvPr>
          <p:cNvSpPr/>
          <p:nvPr/>
        </p:nvSpPr>
        <p:spPr>
          <a:xfrm>
            <a:off x="10428787" y="4360693"/>
            <a:ext cx="1179738" cy="948967"/>
          </a:xfrm>
          <a:prstGeom prst="roundRect">
            <a:avLst>
              <a:gd name="adj" fmla="val 8637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N.L.P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64ADBD2-A4F5-4CEE-A97A-23212ACC7663}"/>
              </a:ext>
            </a:extLst>
          </p:cNvPr>
          <p:cNvSpPr/>
          <p:nvPr/>
        </p:nvSpPr>
        <p:spPr>
          <a:xfrm>
            <a:off x="10428787" y="3453338"/>
            <a:ext cx="1179738" cy="884771"/>
          </a:xfrm>
          <a:prstGeom prst="roundRect">
            <a:avLst>
              <a:gd name="adj" fmla="val 9131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ML + </a:t>
            </a:r>
            <a:r>
              <a:rPr lang="en-US" dirty="0" err="1">
                <a:latin typeface="Lato" panose="020F0502020204030203" pitchFamily="34" charset="0"/>
              </a:rPr>
              <a:t>PlPython</a:t>
            </a: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4D75369-688D-481B-A168-2F503061EEF2}"/>
              </a:ext>
            </a:extLst>
          </p:cNvPr>
          <p:cNvSpPr/>
          <p:nvPr/>
        </p:nvSpPr>
        <p:spPr>
          <a:xfrm>
            <a:off x="7020149" y="3445719"/>
            <a:ext cx="692670" cy="89239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FDW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0FD14A1-CDD1-46B3-A686-51D90045A56D}"/>
              </a:ext>
            </a:extLst>
          </p:cNvPr>
          <p:cNvSpPr/>
          <p:nvPr/>
        </p:nvSpPr>
        <p:spPr>
          <a:xfrm>
            <a:off x="7020149" y="2476932"/>
            <a:ext cx="1328735" cy="882010"/>
          </a:xfrm>
          <a:prstGeom prst="roundRect">
            <a:avLst>
              <a:gd name="adj" fmla="val 9108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Fuzzy types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332BB67-0AAB-4096-B6D3-DD84618812DA}"/>
              </a:ext>
            </a:extLst>
          </p:cNvPr>
          <p:cNvSpPr/>
          <p:nvPr/>
        </p:nvSpPr>
        <p:spPr>
          <a:xfrm>
            <a:off x="5758884" y="2476932"/>
            <a:ext cx="1194365" cy="882010"/>
          </a:xfrm>
          <a:prstGeom prst="roundRect">
            <a:avLst>
              <a:gd name="adj" fmla="val 12347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Ranges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FBC87D0-D681-4214-95B3-5E3973E66C30}"/>
              </a:ext>
            </a:extLst>
          </p:cNvPr>
          <p:cNvSpPr txBox="1">
            <a:spLocks/>
          </p:cNvSpPr>
          <p:nvPr/>
        </p:nvSpPr>
        <p:spPr>
          <a:xfrm>
            <a:off x="6867524" y="1491042"/>
            <a:ext cx="4486276" cy="662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rgbClr val="404040"/>
                </a:solidFill>
                <a:latin typeface="Lato" panose="020F0502020204030203" pitchFamily="34" charset="0"/>
              </a:rPr>
              <a:t>Postgres features</a:t>
            </a:r>
            <a:endParaRPr lang="en-US" b="1" dirty="0">
              <a:solidFill>
                <a:srgbClr val="404040"/>
              </a:solidFill>
              <a:latin typeface="Lato" panose="020F0502020204030203" pitchFamily="34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B162BE-AFB8-4693-BEFE-7C12E6453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94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6860A-8626-464A-AD7A-65A9778EF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2545"/>
            <a:ext cx="10515600" cy="505893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br>
              <a:rPr lang="en-US" dirty="0">
                <a:solidFill>
                  <a:prstClr val="black"/>
                </a:solidFill>
              </a:rPr>
            </a:b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ct val="100000"/>
              </a:lnSpc>
              <a:spcAft>
                <a:spcPts val="700"/>
              </a:spcAft>
            </a:pPr>
            <a:r>
              <a:rPr lang="en-US" sz="2400" dirty="0">
                <a:solidFill>
                  <a:prstClr val="black"/>
                </a:solidFill>
              </a:rPr>
              <a:t>Data is </a:t>
            </a:r>
            <a:r>
              <a:rPr lang="en-US" sz="2400" b="1" dirty="0">
                <a:solidFill>
                  <a:prstClr val="black"/>
                </a:solidFill>
              </a:rPr>
              <a:t>fuzzy</a:t>
            </a:r>
            <a:br>
              <a:rPr lang="en-US" sz="2400" b="1" dirty="0">
                <a:solidFill>
                  <a:prstClr val="black"/>
                </a:solidFill>
              </a:rPr>
            </a:br>
            <a:r>
              <a:rPr lang="en-US" sz="2400" dirty="0">
                <a:solidFill>
                  <a:prstClr val="black"/>
                </a:solidFill>
              </a:rPr>
              <a:t>“</a:t>
            </a:r>
            <a:r>
              <a:rPr lang="en-US" sz="2400" i="1" dirty="0">
                <a:solidFill>
                  <a:prstClr val="black"/>
                </a:solidFill>
              </a:rPr>
              <a:t>About 10k$”</a:t>
            </a:r>
          </a:p>
          <a:p>
            <a:pPr lvl="0">
              <a:lnSpc>
                <a:spcPct val="100000"/>
              </a:lnSpc>
              <a:spcAft>
                <a:spcPts val="700"/>
              </a:spcAft>
            </a:pPr>
            <a:r>
              <a:rPr lang="en-US" sz="2400" dirty="0">
                <a:solidFill>
                  <a:prstClr val="black"/>
                </a:solidFill>
              </a:rPr>
              <a:t>Data </a:t>
            </a:r>
            <a:r>
              <a:rPr lang="en-US" sz="2400" b="1" dirty="0">
                <a:solidFill>
                  <a:prstClr val="black"/>
                </a:solidFill>
              </a:rPr>
              <a:t>definition</a:t>
            </a:r>
            <a:r>
              <a:rPr lang="en-US" sz="2400" dirty="0">
                <a:solidFill>
                  <a:prstClr val="black"/>
                </a:solidFill>
              </a:rPr>
              <a:t> is ambiguous</a:t>
            </a:r>
            <a:br>
              <a:rPr lang="en-US" sz="2400" dirty="0">
                <a:solidFill>
                  <a:prstClr val="black"/>
                </a:solidFill>
              </a:rPr>
            </a:br>
            <a:r>
              <a:rPr lang="en-US" sz="2400" i="1" dirty="0">
                <a:solidFill>
                  <a:prstClr val="black"/>
                </a:solidFill>
              </a:rPr>
              <a:t>“influence”</a:t>
            </a:r>
            <a:r>
              <a:rPr lang="en-US" sz="2400" b="1" i="1" dirty="0">
                <a:solidFill>
                  <a:prstClr val="black"/>
                </a:solidFill>
              </a:rPr>
              <a:t> </a:t>
            </a:r>
            <a:r>
              <a:rPr lang="en-US" sz="2400" i="1" dirty="0">
                <a:solidFill>
                  <a:prstClr val="black"/>
                </a:solidFill>
              </a:rPr>
              <a:t>on employees?</a:t>
            </a:r>
            <a:endParaRPr lang="en-US" sz="2400" dirty="0">
              <a:solidFill>
                <a:prstClr val="black"/>
              </a:solidFill>
            </a:endParaRPr>
          </a:p>
          <a:p>
            <a:pPr lvl="0">
              <a:lnSpc>
                <a:spcPct val="100000"/>
              </a:lnSpc>
              <a:spcAft>
                <a:spcPts val="700"/>
              </a:spcAft>
            </a:pPr>
            <a:r>
              <a:rPr lang="en-US" sz="2400" b="1" dirty="0">
                <a:solidFill>
                  <a:prstClr val="black"/>
                </a:solidFill>
              </a:rPr>
              <a:t>Conflicting</a:t>
            </a:r>
            <a:r>
              <a:rPr lang="en-US" sz="2400" dirty="0">
                <a:solidFill>
                  <a:prstClr val="black"/>
                </a:solidFill>
              </a:rPr>
              <a:t> data sources</a:t>
            </a:r>
            <a:br>
              <a:rPr lang="en-US" sz="2400" dirty="0">
                <a:solidFill>
                  <a:prstClr val="black"/>
                </a:solidFill>
              </a:rPr>
            </a:br>
            <a:r>
              <a:rPr lang="en-US" sz="2400" i="1" dirty="0">
                <a:solidFill>
                  <a:prstClr val="black"/>
                </a:solidFill>
              </a:rPr>
              <a:t>“J. McCain”   </a:t>
            </a:r>
            <a:r>
              <a:rPr lang="en-US" sz="2400" b="1" dirty="0">
                <a:solidFill>
                  <a:prstClr val="black"/>
                </a:solidFill>
              </a:rPr>
              <a:t>VS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i="1" dirty="0">
                <a:solidFill>
                  <a:prstClr val="black"/>
                </a:solidFill>
              </a:rPr>
              <a:t>“McCain, John S.”</a:t>
            </a:r>
            <a:endParaRPr lang="en-US" sz="2400" dirty="0">
              <a:solidFill>
                <a:prstClr val="black"/>
              </a:solidFill>
            </a:endParaRPr>
          </a:p>
          <a:p>
            <a:pPr lvl="0">
              <a:lnSpc>
                <a:spcPct val="100000"/>
              </a:lnSpc>
              <a:spcAft>
                <a:spcPts val="700"/>
              </a:spcAft>
            </a:pPr>
            <a:r>
              <a:rPr lang="en-US" sz="2400" dirty="0">
                <a:solidFill>
                  <a:prstClr val="black"/>
                </a:solidFill>
              </a:rPr>
              <a:t>Specific to </a:t>
            </a:r>
            <a:r>
              <a:rPr lang="en-US" sz="2400" b="1" dirty="0">
                <a:solidFill>
                  <a:prstClr val="black"/>
                </a:solidFill>
              </a:rPr>
              <a:t>Social Science</a:t>
            </a:r>
            <a:r>
              <a:rPr lang="en-US" sz="2400" dirty="0">
                <a:solidFill>
                  <a:prstClr val="black"/>
                </a:solidFill>
              </a:rPr>
              <a:t>: </a:t>
            </a:r>
            <a:br>
              <a:rPr lang="en-US" sz="2400" dirty="0">
                <a:solidFill>
                  <a:prstClr val="black"/>
                </a:solidFill>
              </a:rPr>
            </a:br>
            <a:r>
              <a:rPr lang="en-US" sz="2400" i="1" dirty="0">
                <a:solidFill>
                  <a:prstClr val="black"/>
                </a:solidFill>
              </a:rPr>
              <a:t>Explore, be Explainable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91F6EB9-A277-43E2-8CEA-443F6332CCC5}"/>
              </a:ext>
            </a:extLst>
          </p:cNvPr>
          <p:cNvSpPr/>
          <p:nvPr/>
        </p:nvSpPr>
        <p:spPr>
          <a:xfrm>
            <a:off x="5758885" y="3445720"/>
            <a:ext cx="1194365" cy="2858561"/>
          </a:xfrm>
          <a:prstGeom prst="roundRect">
            <a:avLst>
              <a:gd name="adj" fmla="val 8646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Data modeling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DD599F-C89D-4D1B-95B9-BB7021031F58}"/>
              </a:ext>
            </a:extLst>
          </p:cNvPr>
          <p:cNvSpPr/>
          <p:nvPr/>
        </p:nvSpPr>
        <p:spPr>
          <a:xfrm>
            <a:off x="7787908" y="4360695"/>
            <a:ext cx="1420755" cy="1937234"/>
          </a:xfrm>
          <a:prstGeom prst="roundRect">
            <a:avLst>
              <a:gd name="adj" fmla="val 686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Inheritance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A20F1E-67B0-4315-B712-607E402B96CC}"/>
              </a:ext>
            </a:extLst>
          </p:cNvPr>
          <p:cNvSpPr/>
          <p:nvPr/>
        </p:nvSpPr>
        <p:spPr>
          <a:xfrm>
            <a:off x="7020149" y="5336626"/>
            <a:ext cx="692670" cy="96130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FDW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BC5F58-E85D-4D09-85AF-C07C693C20C9}"/>
              </a:ext>
            </a:extLst>
          </p:cNvPr>
          <p:cNvSpPr/>
          <p:nvPr/>
        </p:nvSpPr>
        <p:spPr>
          <a:xfrm>
            <a:off x="9283754" y="4360694"/>
            <a:ext cx="1088553" cy="948966"/>
          </a:xfrm>
          <a:prstGeom prst="roundRect">
            <a:avLst>
              <a:gd name="adj" fmla="val 7633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Full </a:t>
            </a:r>
            <a:r>
              <a:rPr lang="en-US">
                <a:latin typeface="Lato" panose="020F0502020204030203" pitchFamily="34" charset="0"/>
              </a:rPr>
              <a:t>Text Search</a:t>
            </a: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A6E822-C450-49B4-904B-065AA81DF345}"/>
              </a:ext>
            </a:extLst>
          </p:cNvPr>
          <p:cNvSpPr/>
          <p:nvPr/>
        </p:nvSpPr>
        <p:spPr>
          <a:xfrm>
            <a:off x="10428787" y="4360693"/>
            <a:ext cx="1179738" cy="948967"/>
          </a:xfrm>
          <a:prstGeom prst="roundRect">
            <a:avLst>
              <a:gd name="adj" fmla="val 8637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N.L.P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64ADBD2-A4F5-4CEE-A97A-23212ACC7663}"/>
              </a:ext>
            </a:extLst>
          </p:cNvPr>
          <p:cNvSpPr/>
          <p:nvPr/>
        </p:nvSpPr>
        <p:spPr>
          <a:xfrm>
            <a:off x="10428787" y="3453338"/>
            <a:ext cx="1179738" cy="884771"/>
          </a:xfrm>
          <a:prstGeom prst="roundRect">
            <a:avLst>
              <a:gd name="adj" fmla="val 9131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ML + </a:t>
            </a:r>
            <a:r>
              <a:rPr lang="en-US" dirty="0" err="1">
                <a:latin typeface="Lato" panose="020F0502020204030203" pitchFamily="34" charset="0"/>
              </a:rPr>
              <a:t>PlPython</a:t>
            </a: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0ED2205-AF68-4B51-9C21-5EA525C8CF8B}"/>
              </a:ext>
            </a:extLst>
          </p:cNvPr>
          <p:cNvSpPr/>
          <p:nvPr/>
        </p:nvSpPr>
        <p:spPr>
          <a:xfrm>
            <a:off x="10428786" y="5336626"/>
            <a:ext cx="1179739" cy="967655"/>
          </a:xfrm>
          <a:prstGeom prst="roundRect">
            <a:avLst>
              <a:gd name="adj" fmla="val 8792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Network</a:t>
            </a:r>
            <a:br>
              <a:rPr lang="en-US" dirty="0">
                <a:latin typeface="Lato" panose="020F0502020204030203" pitchFamily="34" charset="0"/>
              </a:rPr>
            </a:br>
            <a:r>
              <a:rPr lang="en-US" dirty="0">
                <a:latin typeface="Lato" panose="020F0502020204030203" pitchFamily="34" charset="0"/>
              </a:rPr>
              <a:t>analysis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9A9F1C0-1B0A-4853-A8B9-59131B8A7FD1}"/>
              </a:ext>
            </a:extLst>
          </p:cNvPr>
          <p:cNvSpPr/>
          <p:nvPr/>
        </p:nvSpPr>
        <p:spPr>
          <a:xfrm>
            <a:off x="9283753" y="5336627"/>
            <a:ext cx="1088553" cy="961304"/>
          </a:xfrm>
          <a:prstGeom prst="roundRect">
            <a:avLst>
              <a:gd name="adj" fmla="val 874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 err="1">
                <a:latin typeface="Lato" panose="020F0502020204030203" pitchFamily="34" charset="0"/>
              </a:rPr>
              <a:t>GraphQL</a:t>
            </a: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4D75369-688D-481B-A168-2F503061EEF2}"/>
              </a:ext>
            </a:extLst>
          </p:cNvPr>
          <p:cNvSpPr/>
          <p:nvPr/>
        </p:nvSpPr>
        <p:spPr>
          <a:xfrm>
            <a:off x="7020149" y="3445719"/>
            <a:ext cx="692670" cy="89239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FDW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0FD14A1-CDD1-46B3-A686-51D90045A56D}"/>
              </a:ext>
            </a:extLst>
          </p:cNvPr>
          <p:cNvSpPr/>
          <p:nvPr/>
        </p:nvSpPr>
        <p:spPr>
          <a:xfrm>
            <a:off x="7020149" y="2476932"/>
            <a:ext cx="1328735" cy="882010"/>
          </a:xfrm>
          <a:prstGeom prst="roundRect">
            <a:avLst>
              <a:gd name="adj" fmla="val 9108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Fuzzy types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332BB67-0AAB-4096-B6D3-DD84618812DA}"/>
              </a:ext>
            </a:extLst>
          </p:cNvPr>
          <p:cNvSpPr/>
          <p:nvPr/>
        </p:nvSpPr>
        <p:spPr>
          <a:xfrm>
            <a:off x="5758884" y="2476932"/>
            <a:ext cx="1194365" cy="882010"/>
          </a:xfrm>
          <a:prstGeom prst="roundRect">
            <a:avLst>
              <a:gd name="adj" fmla="val 12347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Ranges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FBC87D0-D681-4214-95B3-5E3973E66C30}"/>
              </a:ext>
            </a:extLst>
          </p:cNvPr>
          <p:cNvSpPr txBox="1">
            <a:spLocks/>
          </p:cNvSpPr>
          <p:nvPr/>
        </p:nvSpPr>
        <p:spPr>
          <a:xfrm>
            <a:off x="6867524" y="1491042"/>
            <a:ext cx="4486276" cy="662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rgbClr val="404040"/>
                </a:solidFill>
                <a:latin typeface="Lato" panose="020F0502020204030203" pitchFamily="34" charset="0"/>
              </a:rPr>
              <a:t>Postgres features</a:t>
            </a:r>
            <a:endParaRPr lang="en-US" b="1" dirty="0">
              <a:solidFill>
                <a:srgbClr val="404040"/>
              </a:solidFill>
              <a:latin typeface="Lato" panose="020F0502020204030203" pitchFamily="34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5F200DB-42BB-4F04-887E-0B20AB6EC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44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6860A-8626-464A-AD7A-65A9778EF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Social Sciences: Intro, challenges</a:t>
            </a:r>
          </a:p>
          <a:p>
            <a:r>
              <a:rPr lang="en-US" dirty="0"/>
              <a:t>Postgres strategies to help?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97BFD2-D4B1-403E-BF62-24964F258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15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6860A-8626-464A-AD7A-65A9778EF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2545"/>
            <a:ext cx="10515600" cy="505893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br>
              <a:rPr lang="en-US" dirty="0">
                <a:solidFill>
                  <a:prstClr val="black"/>
                </a:solidFill>
              </a:rPr>
            </a:b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ct val="100000"/>
              </a:lnSpc>
              <a:spcAft>
                <a:spcPts val="700"/>
              </a:spcAft>
            </a:pPr>
            <a:r>
              <a:rPr lang="en-US" sz="2400" dirty="0">
                <a:solidFill>
                  <a:prstClr val="black"/>
                </a:solidFill>
              </a:rPr>
              <a:t>Data is </a:t>
            </a:r>
            <a:r>
              <a:rPr lang="en-US" sz="2400" b="1" dirty="0">
                <a:solidFill>
                  <a:prstClr val="black"/>
                </a:solidFill>
              </a:rPr>
              <a:t>fuzzy</a:t>
            </a:r>
            <a:br>
              <a:rPr lang="en-US" sz="2400" b="1" dirty="0">
                <a:solidFill>
                  <a:prstClr val="black"/>
                </a:solidFill>
              </a:rPr>
            </a:br>
            <a:r>
              <a:rPr lang="en-US" sz="2400" dirty="0">
                <a:solidFill>
                  <a:prstClr val="black"/>
                </a:solidFill>
              </a:rPr>
              <a:t>“</a:t>
            </a:r>
            <a:r>
              <a:rPr lang="en-US" sz="2400" i="1" dirty="0">
                <a:solidFill>
                  <a:prstClr val="black"/>
                </a:solidFill>
              </a:rPr>
              <a:t>About 10k$”</a:t>
            </a:r>
          </a:p>
          <a:p>
            <a:pPr lvl="0">
              <a:lnSpc>
                <a:spcPct val="100000"/>
              </a:lnSpc>
              <a:spcAft>
                <a:spcPts val="700"/>
              </a:spcAft>
            </a:pPr>
            <a:r>
              <a:rPr lang="en-US" sz="2400" dirty="0">
                <a:solidFill>
                  <a:prstClr val="black"/>
                </a:solidFill>
              </a:rPr>
              <a:t>Data </a:t>
            </a:r>
            <a:r>
              <a:rPr lang="en-US" sz="2400" b="1" dirty="0">
                <a:solidFill>
                  <a:prstClr val="black"/>
                </a:solidFill>
              </a:rPr>
              <a:t>definition</a:t>
            </a:r>
            <a:r>
              <a:rPr lang="en-US" sz="2400" dirty="0">
                <a:solidFill>
                  <a:prstClr val="black"/>
                </a:solidFill>
              </a:rPr>
              <a:t> is ambiguous</a:t>
            </a:r>
            <a:br>
              <a:rPr lang="en-US" sz="2400" dirty="0">
                <a:solidFill>
                  <a:prstClr val="black"/>
                </a:solidFill>
              </a:rPr>
            </a:br>
            <a:r>
              <a:rPr lang="en-US" sz="2400" i="1" dirty="0">
                <a:solidFill>
                  <a:prstClr val="black"/>
                </a:solidFill>
              </a:rPr>
              <a:t>“influence</a:t>
            </a:r>
            <a:r>
              <a:rPr lang="en-US" sz="2400" b="1" i="1" dirty="0">
                <a:solidFill>
                  <a:prstClr val="black"/>
                </a:solidFill>
              </a:rPr>
              <a:t>” </a:t>
            </a:r>
            <a:r>
              <a:rPr lang="en-US" sz="2400" i="1" dirty="0">
                <a:solidFill>
                  <a:prstClr val="black"/>
                </a:solidFill>
              </a:rPr>
              <a:t>on employees?</a:t>
            </a:r>
            <a:endParaRPr lang="en-US" sz="2400" dirty="0">
              <a:solidFill>
                <a:prstClr val="black"/>
              </a:solidFill>
            </a:endParaRPr>
          </a:p>
          <a:p>
            <a:pPr lvl="0">
              <a:lnSpc>
                <a:spcPct val="100000"/>
              </a:lnSpc>
              <a:spcAft>
                <a:spcPts val="700"/>
              </a:spcAft>
            </a:pPr>
            <a:r>
              <a:rPr lang="en-US" sz="2400" b="1" dirty="0">
                <a:solidFill>
                  <a:prstClr val="black"/>
                </a:solidFill>
              </a:rPr>
              <a:t>Conflicting</a:t>
            </a:r>
            <a:r>
              <a:rPr lang="en-US" sz="2400" dirty="0">
                <a:solidFill>
                  <a:prstClr val="black"/>
                </a:solidFill>
              </a:rPr>
              <a:t> data sources</a:t>
            </a:r>
            <a:br>
              <a:rPr lang="en-US" sz="2400" dirty="0">
                <a:solidFill>
                  <a:prstClr val="black"/>
                </a:solidFill>
              </a:rPr>
            </a:br>
            <a:r>
              <a:rPr lang="en-US" sz="2400" i="1" dirty="0">
                <a:solidFill>
                  <a:prstClr val="black"/>
                </a:solidFill>
              </a:rPr>
              <a:t>“J. McCain”   </a:t>
            </a:r>
            <a:r>
              <a:rPr lang="en-US" sz="2400" b="1" dirty="0">
                <a:solidFill>
                  <a:prstClr val="black"/>
                </a:solidFill>
              </a:rPr>
              <a:t>VS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i="1" dirty="0">
                <a:solidFill>
                  <a:prstClr val="black"/>
                </a:solidFill>
              </a:rPr>
              <a:t>“McCain, John S.”</a:t>
            </a:r>
            <a:endParaRPr lang="en-US" sz="2400" dirty="0">
              <a:solidFill>
                <a:prstClr val="black"/>
              </a:solidFill>
            </a:endParaRPr>
          </a:p>
          <a:p>
            <a:pPr lvl="0">
              <a:lnSpc>
                <a:spcPct val="100000"/>
              </a:lnSpc>
              <a:spcAft>
                <a:spcPts val="700"/>
              </a:spcAft>
            </a:pPr>
            <a:r>
              <a:rPr lang="en-US" sz="2400" dirty="0">
                <a:solidFill>
                  <a:prstClr val="black"/>
                </a:solidFill>
              </a:rPr>
              <a:t>Specific to </a:t>
            </a:r>
            <a:r>
              <a:rPr lang="en-US" sz="2400" b="1" dirty="0">
                <a:solidFill>
                  <a:prstClr val="black"/>
                </a:solidFill>
              </a:rPr>
              <a:t>Social Science</a:t>
            </a:r>
            <a:r>
              <a:rPr lang="en-US" sz="2400" dirty="0">
                <a:solidFill>
                  <a:prstClr val="black"/>
                </a:solidFill>
              </a:rPr>
              <a:t>: </a:t>
            </a:r>
            <a:br>
              <a:rPr lang="en-US" sz="2400" dirty="0">
                <a:solidFill>
                  <a:prstClr val="black"/>
                </a:solidFill>
              </a:rPr>
            </a:br>
            <a:r>
              <a:rPr lang="en-US" sz="2400" i="1" dirty="0">
                <a:solidFill>
                  <a:prstClr val="black"/>
                </a:solidFill>
              </a:rPr>
              <a:t>Explore, be Explainable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91F6EB9-A277-43E2-8CEA-443F6332CCC5}"/>
              </a:ext>
            </a:extLst>
          </p:cNvPr>
          <p:cNvSpPr/>
          <p:nvPr/>
        </p:nvSpPr>
        <p:spPr>
          <a:xfrm>
            <a:off x="5758885" y="3445720"/>
            <a:ext cx="1194365" cy="2858561"/>
          </a:xfrm>
          <a:prstGeom prst="roundRect">
            <a:avLst>
              <a:gd name="adj" fmla="val 8646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Data modeling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DD599F-C89D-4D1B-95B9-BB7021031F58}"/>
              </a:ext>
            </a:extLst>
          </p:cNvPr>
          <p:cNvSpPr/>
          <p:nvPr/>
        </p:nvSpPr>
        <p:spPr>
          <a:xfrm>
            <a:off x="7787908" y="4360695"/>
            <a:ext cx="1420755" cy="1937234"/>
          </a:xfrm>
          <a:prstGeom prst="roundRect">
            <a:avLst>
              <a:gd name="adj" fmla="val 686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Inheritance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A20F1E-67B0-4315-B712-607E402B96CC}"/>
              </a:ext>
            </a:extLst>
          </p:cNvPr>
          <p:cNvSpPr/>
          <p:nvPr/>
        </p:nvSpPr>
        <p:spPr>
          <a:xfrm>
            <a:off x="7020149" y="5336626"/>
            <a:ext cx="692670" cy="96130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FDW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BC5F58-E85D-4D09-85AF-C07C693C20C9}"/>
              </a:ext>
            </a:extLst>
          </p:cNvPr>
          <p:cNvSpPr/>
          <p:nvPr/>
        </p:nvSpPr>
        <p:spPr>
          <a:xfrm>
            <a:off x="9283754" y="4360694"/>
            <a:ext cx="1088553" cy="948966"/>
          </a:xfrm>
          <a:prstGeom prst="roundRect">
            <a:avLst>
              <a:gd name="adj" fmla="val 7633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Full </a:t>
            </a:r>
            <a:r>
              <a:rPr lang="en-US">
                <a:latin typeface="Lato" panose="020F0502020204030203" pitchFamily="34" charset="0"/>
              </a:rPr>
              <a:t>Text Search</a:t>
            </a: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A6E822-C450-49B4-904B-065AA81DF345}"/>
              </a:ext>
            </a:extLst>
          </p:cNvPr>
          <p:cNvSpPr/>
          <p:nvPr/>
        </p:nvSpPr>
        <p:spPr>
          <a:xfrm>
            <a:off x="10428787" y="4360693"/>
            <a:ext cx="1179738" cy="948967"/>
          </a:xfrm>
          <a:prstGeom prst="roundRect">
            <a:avLst>
              <a:gd name="adj" fmla="val 8637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N.L.P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64ADBD2-A4F5-4CEE-A97A-23212ACC7663}"/>
              </a:ext>
            </a:extLst>
          </p:cNvPr>
          <p:cNvSpPr/>
          <p:nvPr/>
        </p:nvSpPr>
        <p:spPr>
          <a:xfrm>
            <a:off x="10428787" y="3453338"/>
            <a:ext cx="1179738" cy="884771"/>
          </a:xfrm>
          <a:prstGeom prst="roundRect">
            <a:avLst>
              <a:gd name="adj" fmla="val 9131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ML + </a:t>
            </a:r>
            <a:r>
              <a:rPr lang="en-US" dirty="0" err="1">
                <a:latin typeface="Lato" panose="020F0502020204030203" pitchFamily="34" charset="0"/>
              </a:rPr>
              <a:t>PlPython</a:t>
            </a: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0ED2205-AF68-4B51-9C21-5EA525C8CF8B}"/>
              </a:ext>
            </a:extLst>
          </p:cNvPr>
          <p:cNvSpPr/>
          <p:nvPr/>
        </p:nvSpPr>
        <p:spPr>
          <a:xfrm>
            <a:off x="10428786" y="5336626"/>
            <a:ext cx="1179739" cy="967655"/>
          </a:xfrm>
          <a:prstGeom prst="roundRect">
            <a:avLst>
              <a:gd name="adj" fmla="val 8792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Network</a:t>
            </a:r>
            <a:br>
              <a:rPr lang="en-US" dirty="0">
                <a:latin typeface="Lato" panose="020F0502020204030203" pitchFamily="34" charset="0"/>
              </a:rPr>
            </a:br>
            <a:r>
              <a:rPr lang="en-US" dirty="0">
                <a:latin typeface="Lato" panose="020F0502020204030203" pitchFamily="34" charset="0"/>
              </a:rPr>
              <a:t>analysis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9A9F1C0-1B0A-4853-A8B9-59131B8A7FD1}"/>
              </a:ext>
            </a:extLst>
          </p:cNvPr>
          <p:cNvSpPr/>
          <p:nvPr/>
        </p:nvSpPr>
        <p:spPr>
          <a:xfrm>
            <a:off x="9283753" y="5336627"/>
            <a:ext cx="1088553" cy="961304"/>
          </a:xfrm>
          <a:prstGeom prst="roundRect">
            <a:avLst>
              <a:gd name="adj" fmla="val 874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 err="1">
                <a:latin typeface="Lato" panose="020F0502020204030203" pitchFamily="34" charset="0"/>
              </a:rPr>
              <a:t>GraphQL</a:t>
            </a: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4D75369-688D-481B-A168-2F503061EEF2}"/>
              </a:ext>
            </a:extLst>
          </p:cNvPr>
          <p:cNvSpPr/>
          <p:nvPr/>
        </p:nvSpPr>
        <p:spPr>
          <a:xfrm>
            <a:off x="7020149" y="3445719"/>
            <a:ext cx="692670" cy="89239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FDW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0FD14A1-CDD1-46B3-A686-51D90045A56D}"/>
              </a:ext>
            </a:extLst>
          </p:cNvPr>
          <p:cNvSpPr/>
          <p:nvPr/>
        </p:nvSpPr>
        <p:spPr>
          <a:xfrm>
            <a:off x="7020149" y="2476932"/>
            <a:ext cx="1328735" cy="882010"/>
          </a:xfrm>
          <a:prstGeom prst="roundRect">
            <a:avLst>
              <a:gd name="adj" fmla="val 9108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Fuzzy types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332BB67-0AAB-4096-B6D3-DD84618812DA}"/>
              </a:ext>
            </a:extLst>
          </p:cNvPr>
          <p:cNvSpPr/>
          <p:nvPr/>
        </p:nvSpPr>
        <p:spPr>
          <a:xfrm>
            <a:off x="5758884" y="2476932"/>
            <a:ext cx="1194365" cy="882010"/>
          </a:xfrm>
          <a:prstGeom prst="roundRect">
            <a:avLst>
              <a:gd name="adj" fmla="val 12347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Ranges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FBC87D0-D681-4214-95B3-5E3973E66C30}"/>
              </a:ext>
            </a:extLst>
          </p:cNvPr>
          <p:cNvSpPr txBox="1">
            <a:spLocks/>
          </p:cNvSpPr>
          <p:nvPr/>
        </p:nvSpPr>
        <p:spPr>
          <a:xfrm>
            <a:off x="6867524" y="1491042"/>
            <a:ext cx="4486276" cy="662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rgbClr val="404040"/>
                </a:solidFill>
                <a:latin typeface="Lato" panose="020F0502020204030203" pitchFamily="34" charset="0"/>
              </a:rPr>
              <a:t>Postgres features</a:t>
            </a:r>
            <a:endParaRPr lang="en-US" b="1" dirty="0">
              <a:solidFill>
                <a:srgbClr val="404040"/>
              </a:solidFill>
              <a:latin typeface="Lato" panose="020F0502020204030203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992E13-E5DA-4E7C-8364-37EC2E8B4B4E}"/>
              </a:ext>
            </a:extLst>
          </p:cNvPr>
          <p:cNvSpPr/>
          <p:nvPr/>
        </p:nvSpPr>
        <p:spPr>
          <a:xfrm rot="249149">
            <a:off x="2039531" y="1875357"/>
            <a:ext cx="8926286" cy="3843448"/>
          </a:xfrm>
          <a:prstGeom prst="roundRect">
            <a:avLst>
              <a:gd name="adj" fmla="val 785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to solve these challenges</a:t>
            </a:r>
            <a:b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</a:t>
            </a:r>
            <a:r>
              <a:rPr lang="en-US" sz="4400" dirty="0">
                <a:latin typeface="Lato" panose="020F0502020204030203" pitchFamily="34" charset="0"/>
              </a:rPr>
              <a:t>Postgres</a:t>
            </a:r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b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</a:t>
            </a:r>
            <a:r>
              <a:rPr lang="en-US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strategies</a:t>
            </a:r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00DE9E-40D6-4568-8A9F-874A047B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7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needs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A36CB34-02EB-4E31-9EC6-C7194F954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2962" y="6171846"/>
            <a:ext cx="8859838" cy="53878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Connecting to Postgres is already a challenge for users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292F9A-492B-4366-93B1-BFFCB8CD7933}"/>
              </a:ext>
            </a:extLst>
          </p:cNvPr>
          <p:cNvCxnSpPr/>
          <p:nvPr/>
        </p:nvCxnSpPr>
        <p:spPr>
          <a:xfrm>
            <a:off x="1903413" y="3786638"/>
            <a:ext cx="1990725" cy="319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B1A7D7-4C20-453D-BD5C-E7D43A0C88BB}"/>
              </a:ext>
            </a:extLst>
          </p:cNvPr>
          <p:cNvCxnSpPr>
            <a:cxnSpLocks/>
          </p:cNvCxnSpPr>
          <p:nvPr/>
        </p:nvCxnSpPr>
        <p:spPr>
          <a:xfrm flipV="1">
            <a:off x="1979613" y="3805688"/>
            <a:ext cx="1990725" cy="319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AA5663A-5861-442E-A4CA-98E5FD5CD806}"/>
              </a:ext>
            </a:extLst>
          </p:cNvPr>
          <p:cNvGrpSpPr/>
          <p:nvPr/>
        </p:nvGrpSpPr>
        <p:grpSpPr>
          <a:xfrm>
            <a:off x="1827213" y="4182399"/>
            <a:ext cx="2066925" cy="338176"/>
            <a:chOff x="1498600" y="2505989"/>
            <a:chExt cx="2066925" cy="33817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5D62421-283F-4F7A-A0AD-CB7539B40F72}"/>
                </a:ext>
              </a:extLst>
            </p:cNvPr>
            <p:cNvCxnSpPr/>
            <p:nvPr/>
          </p:nvCxnSpPr>
          <p:spPr>
            <a:xfrm>
              <a:off x="1498600" y="2505989"/>
              <a:ext cx="1990725" cy="31912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AE5ECC-9B0B-4947-81AA-3F2BF3B984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4800" y="2525039"/>
              <a:ext cx="1990725" cy="31912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51B018-9827-4971-BC8F-BBD1E946C3E6}"/>
              </a:ext>
            </a:extLst>
          </p:cNvPr>
          <p:cNvGrpSpPr/>
          <p:nvPr/>
        </p:nvGrpSpPr>
        <p:grpSpPr>
          <a:xfrm>
            <a:off x="1751013" y="4610596"/>
            <a:ext cx="2066925" cy="338176"/>
            <a:chOff x="1498600" y="2505989"/>
            <a:chExt cx="2066925" cy="33817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0C2D01-BAD4-4A23-B1EF-634A6C1ED0A3}"/>
                </a:ext>
              </a:extLst>
            </p:cNvPr>
            <p:cNvCxnSpPr/>
            <p:nvPr/>
          </p:nvCxnSpPr>
          <p:spPr>
            <a:xfrm>
              <a:off x="1498600" y="2505989"/>
              <a:ext cx="1990725" cy="31912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7226469-A783-49A9-B459-6B115D8A1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4800" y="2525039"/>
              <a:ext cx="1990725" cy="31912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3F5F03C5-C890-4764-8739-E0C693940AC4}"/>
              </a:ext>
            </a:extLst>
          </p:cNvPr>
          <p:cNvSpPr txBox="1">
            <a:spLocks/>
          </p:cNvSpPr>
          <p:nvPr/>
        </p:nvSpPr>
        <p:spPr>
          <a:xfrm>
            <a:off x="7772400" y="2505988"/>
            <a:ext cx="3708400" cy="3665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Design choices toward simplicity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3E9900B-8916-435F-AE22-BA0215F03D94}"/>
              </a:ext>
            </a:extLst>
          </p:cNvPr>
          <p:cNvSpPr/>
          <p:nvPr/>
        </p:nvSpPr>
        <p:spPr>
          <a:xfrm>
            <a:off x="5461000" y="2684602"/>
            <a:ext cx="1330325" cy="4395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868FAAC-FF81-40E2-998D-880929675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21</a:t>
            </a:fld>
            <a:endParaRPr lang="en-US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33819AE4-729A-4C9C-AF31-9E1491620D07}"/>
              </a:ext>
            </a:extLst>
          </p:cNvPr>
          <p:cNvSpPr txBox="1">
            <a:spLocks/>
          </p:cNvSpPr>
          <p:nvPr/>
        </p:nvSpPr>
        <p:spPr>
          <a:xfrm>
            <a:off x="990600" y="1814945"/>
            <a:ext cx="3708400" cy="4514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Users =</a:t>
            </a:r>
          </a:p>
          <a:p>
            <a:pPr lvl="1"/>
            <a:r>
              <a:rPr lang="en-US" dirty="0"/>
              <a:t>Experts</a:t>
            </a:r>
          </a:p>
          <a:p>
            <a:pPr lvl="1"/>
            <a:r>
              <a:rPr lang="en-US" dirty="0"/>
              <a:t>Social Scientists</a:t>
            </a:r>
          </a:p>
          <a:p>
            <a:pPr lvl="1"/>
            <a:r>
              <a:rPr lang="en-US" dirty="0"/>
              <a:t>Students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Postgres experts</a:t>
            </a:r>
          </a:p>
          <a:p>
            <a:pPr lvl="1"/>
            <a:r>
              <a:rPr lang="en-US" dirty="0"/>
              <a:t>SQL experts</a:t>
            </a:r>
          </a:p>
          <a:p>
            <a:pPr lvl="1"/>
            <a:r>
              <a:rPr lang="en-US" dirty="0"/>
              <a:t>Developers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03590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5707-0EA1-4D45-B705-990E88BF4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8DD24-5188-472D-AAB6-86BCC3D12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Strategy 1: </a:t>
            </a:r>
            <a:br>
              <a:rPr lang="en-US" dirty="0"/>
            </a:br>
            <a:r>
              <a:rPr lang="en-US" dirty="0"/>
              <a:t>Dealing with Fuzzy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967CC1-A1FC-412A-A8A3-C06F80B21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22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3A30F3-6C90-44B1-9DF0-6CBC505839A4}"/>
              </a:ext>
            </a:extLst>
          </p:cNvPr>
          <p:cNvSpPr txBox="1">
            <a:spLocks/>
          </p:cNvSpPr>
          <p:nvPr/>
        </p:nvSpPr>
        <p:spPr>
          <a:xfrm>
            <a:off x="7616371" y="1577186"/>
            <a:ext cx="4575629" cy="505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n-US" dirty="0">
                <a:solidFill>
                  <a:prstClr val="black"/>
                </a:solidFill>
              </a:rPr>
            </a:br>
            <a:endParaRPr lang="en-US" dirty="0">
              <a:solidFill>
                <a:prstClr val="black"/>
              </a:solidFill>
            </a:endParaRPr>
          </a:p>
          <a:p>
            <a:pPr>
              <a:lnSpc>
                <a:spcPct val="100000"/>
              </a:lnSpc>
              <a:spcAft>
                <a:spcPts val="700"/>
              </a:spcAft>
            </a:pPr>
            <a:r>
              <a:rPr lang="en-US" dirty="0">
                <a:solidFill>
                  <a:prstClr val="black"/>
                </a:solidFill>
              </a:rPr>
              <a:t>Data is </a:t>
            </a:r>
            <a:r>
              <a:rPr lang="en-US" b="1" dirty="0">
                <a:solidFill>
                  <a:prstClr val="black"/>
                </a:solidFill>
              </a:rPr>
              <a:t>fuzzy</a:t>
            </a:r>
            <a:br>
              <a:rPr lang="en-US" b="1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“</a:t>
            </a:r>
            <a:r>
              <a:rPr lang="en-US" i="1" dirty="0">
                <a:solidFill>
                  <a:prstClr val="black"/>
                </a:solidFill>
              </a:rPr>
              <a:t>About 10k$”</a:t>
            </a:r>
          </a:p>
          <a:p>
            <a:pPr>
              <a:lnSpc>
                <a:spcPct val="100000"/>
              </a:lnSpc>
              <a:spcAft>
                <a:spcPts val="7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definition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is ambiguous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“influence”</a:t>
            </a:r>
            <a:r>
              <a:rPr lang="en-US" b="1" i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on employees?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700"/>
              </a:spcAft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Conflicting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data sources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“J. McCain”  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VS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“McCain, John S.”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7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Specific to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Social Sciences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: 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Explore, be Explainable</a:t>
            </a:r>
          </a:p>
        </p:txBody>
      </p:sp>
    </p:spTree>
    <p:extLst>
      <p:ext uri="{BB962C8B-B14F-4D97-AF65-F5344CB8AC3E}">
        <p14:creationId xmlns:p14="http://schemas.microsoft.com/office/powerpoint/2010/main" val="3594381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Fuzzy data?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3592BC4-E041-4FD1-8744-A7D13F4E0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6458"/>
            <a:ext cx="10515600" cy="23605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à"/>
            </a:pPr>
            <a:r>
              <a:rPr lang="en-US" sz="3200" dirty="0">
                <a:solidFill>
                  <a:srgbClr val="404040"/>
                </a:solidFill>
                <a:latin typeface="Lato" panose="020F0502020204030203" pitchFamily="34" charset="0"/>
              </a:rPr>
              <a:t>Postgres </a:t>
            </a:r>
            <a:r>
              <a:rPr lang="en-US" sz="3200" b="1" dirty="0">
                <a:solidFill>
                  <a:srgbClr val="404040"/>
                </a:solidFill>
                <a:latin typeface="Lato" panose="020F0502020204030203" pitchFamily="34" charset="0"/>
              </a:rPr>
              <a:t>range type:</a:t>
            </a:r>
            <a:endParaRPr lang="en-US" dirty="0"/>
          </a:p>
          <a:p>
            <a:pPr lvl="1">
              <a:buFont typeface="Wingdings" panose="05000000000000000000" pitchFamily="2" charset="2"/>
              <a:buChar char="à"/>
            </a:pPr>
            <a:r>
              <a:rPr lang="en-US" dirty="0"/>
              <a:t>Basic operators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dirty="0"/>
              <a:t>Gist, SP-Gist indexes</a:t>
            </a:r>
            <a:endParaRPr lang="en-US" sz="2800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808017-6A09-4DD8-B6A1-FCDB5FEEC5A9}"/>
              </a:ext>
            </a:extLst>
          </p:cNvPr>
          <p:cNvGrpSpPr/>
          <p:nvPr/>
        </p:nvGrpSpPr>
        <p:grpSpPr>
          <a:xfrm>
            <a:off x="364526" y="1277921"/>
            <a:ext cx="5332297" cy="2187607"/>
            <a:chOff x="6650196" y="922466"/>
            <a:chExt cx="5332297" cy="218760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2BEBDCC-FB80-4EA8-A299-8AC0D28DBECD}"/>
                </a:ext>
              </a:extLst>
            </p:cNvPr>
            <p:cNvSpPr/>
            <p:nvPr/>
          </p:nvSpPr>
          <p:spPr>
            <a:xfrm>
              <a:off x="8699832" y="2526967"/>
              <a:ext cx="1388773" cy="2979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B49E00-1ED4-49EE-BAE4-62BDC40C2C8D}"/>
                </a:ext>
              </a:extLst>
            </p:cNvPr>
            <p:cNvSpPr/>
            <p:nvPr/>
          </p:nvSpPr>
          <p:spPr>
            <a:xfrm>
              <a:off x="10067571" y="2882767"/>
              <a:ext cx="1271942" cy="1868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star in the dark&#10;&#10;Description automatically generated">
              <a:extLst>
                <a:ext uri="{FF2B5EF4-FFF2-40B4-BE49-F238E27FC236}">
                  <a16:creationId xmlns:a16="http://schemas.microsoft.com/office/drawing/2014/main" id="{A2891D10-C21C-402A-A755-C30B11F24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350" r="49760" b="22873"/>
            <a:stretch/>
          </p:blipFill>
          <p:spPr>
            <a:xfrm>
              <a:off x="6650196" y="922466"/>
              <a:ext cx="5332297" cy="2187607"/>
            </a:xfrm>
            <a:prstGeom prst="rect">
              <a:avLst/>
            </a:prstGeom>
            <a:ln w="127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609335-D5F5-4FBF-8A1C-EE26F7F4F33C}"/>
              </a:ext>
            </a:extLst>
          </p:cNvPr>
          <p:cNvGrpSpPr/>
          <p:nvPr/>
        </p:nvGrpSpPr>
        <p:grpSpPr>
          <a:xfrm>
            <a:off x="6250618" y="1275514"/>
            <a:ext cx="5329144" cy="479673"/>
            <a:chOff x="6453130" y="3796081"/>
            <a:chExt cx="5481737" cy="49340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0BF0D6-8944-4726-B2BD-33F9FF83B0FA}"/>
                </a:ext>
              </a:extLst>
            </p:cNvPr>
            <p:cNvSpPr/>
            <p:nvPr/>
          </p:nvSpPr>
          <p:spPr>
            <a:xfrm>
              <a:off x="8039100" y="3833035"/>
              <a:ext cx="1980845" cy="4469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 descr="A star in the dark&#10;&#10;Description automatically generated">
              <a:extLst>
                <a:ext uri="{FF2B5EF4-FFF2-40B4-BE49-F238E27FC236}">
                  <a16:creationId xmlns:a16="http://schemas.microsoft.com/office/drawing/2014/main" id="{A9FF9B73-C801-49FA-8ABB-F3F1D49BC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83" t="49977" r="31067" b="46875"/>
            <a:stretch/>
          </p:blipFill>
          <p:spPr>
            <a:xfrm>
              <a:off x="6453130" y="3796081"/>
              <a:ext cx="5481737" cy="493408"/>
            </a:xfrm>
            <a:prstGeom prst="rect">
              <a:avLst/>
            </a:prstGeom>
            <a:ln w="127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C120463-207D-404B-A497-E412359C691A}"/>
              </a:ext>
            </a:extLst>
          </p:cNvPr>
          <p:cNvSpPr txBox="1"/>
          <p:nvPr/>
        </p:nvSpPr>
        <p:spPr>
          <a:xfrm>
            <a:off x="6250618" y="3816458"/>
            <a:ext cx="5827554" cy="646331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9393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daterange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'2018-01-01'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'2018-03-31'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)</a:t>
            </a:r>
            <a:r>
              <a:rPr lang="en-US" b="1" dirty="0">
                <a:solidFill>
                  <a:srgbClr val="FFB5B5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-- [2018-01-01,2018-03-31)</a:t>
            </a:r>
            <a:endParaRPr lang="en-US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C71F6804-CACC-4A25-BE3E-E68973276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92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Fuzzy data?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C71F6804-CACC-4A25-BE3E-E68973276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120463-207D-404B-A497-E412359C691A}"/>
              </a:ext>
            </a:extLst>
          </p:cNvPr>
          <p:cNvSpPr txBox="1"/>
          <p:nvPr/>
        </p:nvSpPr>
        <p:spPr>
          <a:xfrm>
            <a:off x="305645" y="2046625"/>
            <a:ext cx="4951254" cy="369332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daterange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'2018-01-01'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'2018-03-31'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)</a:t>
            </a:r>
            <a:r>
              <a:rPr lang="en-US" b="1" dirty="0">
                <a:solidFill>
                  <a:srgbClr val="FFB5B5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6204E9A-E08A-4FD4-B2D3-1BD758A47FF4}"/>
              </a:ext>
            </a:extLst>
          </p:cNvPr>
          <p:cNvSpPr/>
          <p:nvPr/>
        </p:nvSpPr>
        <p:spPr>
          <a:xfrm>
            <a:off x="5526246" y="1861959"/>
            <a:ext cx="787456" cy="7386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64D8B3-6006-49A7-85B9-6DC6CBCDE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782" y="1300161"/>
            <a:ext cx="5459921" cy="1862259"/>
          </a:xfrm>
          <a:prstGeom prst="rect">
            <a:avLst/>
          </a:prstGeom>
        </p:spPr>
      </p:pic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077BC6AC-7BF2-43F6-933E-6B239329B880}"/>
              </a:ext>
            </a:extLst>
          </p:cNvPr>
          <p:cNvSpPr txBox="1">
            <a:spLocks/>
          </p:cNvSpPr>
          <p:nvPr/>
        </p:nvSpPr>
        <p:spPr>
          <a:xfrm>
            <a:off x="990600" y="1491699"/>
            <a:ext cx="10515600" cy="4514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Could interpret as confidence</a:t>
            </a:r>
          </a:p>
        </p:txBody>
      </p:sp>
    </p:spTree>
    <p:extLst>
      <p:ext uri="{BB962C8B-B14F-4D97-AF65-F5344CB8AC3E}">
        <p14:creationId xmlns:p14="http://schemas.microsoft.com/office/powerpoint/2010/main" val="3449838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Fuzzy data?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3592BC4-E041-4FD1-8744-A7D13F4E0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299"/>
            <a:ext cx="10515600" cy="4514418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may need more flexibility: </a:t>
            </a:r>
            <a:br>
              <a:rPr lang="en-US" dirty="0"/>
            </a:br>
            <a:r>
              <a:rPr lang="en-US" sz="2200" i="1" dirty="0"/>
              <a:t>‘ it can’t be before XX, but I know</a:t>
            </a:r>
            <a:br>
              <a:rPr lang="en-US" sz="2200" i="1" dirty="0"/>
            </a:br>
            <a:r>
              <a:rPr lang="en-US" sz="2200" i="1" dirty="0"/>
              <a:t>it was between YY and ZZ for sure’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rgbClr val="404040"/>
                </a:solidFill>
                <a:latin typeface="Lato" panose="020F0502020204030203" pitchFamily="34" charset="0"/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Extension </a:t>
            </a:r>
            <a:r>
              <a:rPr lang="en-US" sz="2800" dirty="0" err="1">
                <a:solidFill>
                  <a:srgbClr val="404040"/>
                </a:solidFill>
                <a:latin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pgSFTI</a:t>
            </a:r>
            <a:endParaRPr lang="en-US" sz="2800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en-US" dirty="0">
                <a:solidFill>
                  <a:prstClr val="black"/>
                </a:solidFill>
              </a:rPr>
              <a:t>Linear confidence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dirty="0">
                <a:solidFill>
                  <a:prstClr val="black"/>
                </a:solidFill>
              </a:rPr>
              <a:t>Must be </a:t>
            </a:r>
            <a:r>
              <a:rPr lang="en-US" b="1" dirty="0">
                <a:solidFill>
                  <a:prstClr val="black"/>
                </a:solidFill>
              </a:rPr>
              <a:t>contiguous</a:t>
            </a:r>
          </a:p>
          <a:p>
            <a:endParaRPr lang="en-US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C71F6804-CACC-4A25-BE3E-E68973276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120463-207D-404B-A497-E412359C691A}"/>
              </a:ext>
            </a:extLst>
          </p:cNvPr>
          <p:cNvSpPr txBox="1"/>
          <p:nvPr/>
        </p:nvSpPr>
        <p:spPr>
          <a:xfrm>
            <a:off x="305645" y="2046625"/>
            <a:ext cx="4951254" cy="369332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daterange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'2018-01-01'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'2018-03-31'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)</a:t>
            </a:r>
            <a:r>
              <a:rPr lang="en-US" b="1" dirty="0">
                <a:solidFill>
                  <a:srgbClr val="FFB5B5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6204E9A-E08A-4FD4-B2D3-1BD758A47FF4}"/>
              </a:ext>
            </a:extLst>
          </p:cNvPr>
          <p:cNvSpPr/>
          <p:nvPr/>
        </p:nvSpPr>
        <p:spPr>
          <a:xfrm>
            <a:off x="5526246" y="1861959"/>
            <a:ext cx="787456" cy="7386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64D8B3-6006-49A7-85B9-6DC6CBCDE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782" y="1300161"/>
            <a:ext cx="5459921" cy="1862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F0CE26-260B-476B-8EE2-75064C376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781" y="4308300"/>
            <a:ext cx="5459922" cy="1868663"/>
          </a:xfrm>
          <a:prstGeom prst="rect">
            <a:avLst/>
          </a:prstGeom>
        </p:spPr>
      </p:pic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5C282D1C-CE01-4CEF-87C7-49C9B7376F5B}"/>
              </a:ext>
            </a:extLst>
          </p:cNvPr>
          <p:cNvSpPr txBox="1">
            <a:spLocks/>
          </p:cNvSpPr>
          <p:nvPr/>
        </p:nvSpPr>
        <p:spPr>
          <a:xfrm>
            <a:off x="990600" y="1491699"/>
            <a:ext cx="10515600" cy="4514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Could interpret as confidence</a:t>
            </a:r>
          </a:p>
        </p:txBody>
      </p:sp>
    </p:spTree>
    <p:extLst>
      <p:ext uri="{BB962C8B-B14F-4D97-AF65-F5344CB8AC3E}">
        <p14:creationId xmlns:p14="http://schemas.microsoft.com/office/powerpoint/2010/main" val="2743872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EEAA34-374A-43A7-A31F-A4A9A3361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606" y="1619575"/>
            <a:ext cx="5994696" cy="2057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Fuzzy data?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3592BC4-E041-4FD1-8744-A7D13F4E0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Disjoint confidence:</a:t>
            </a:r>
          </a:p>
          <a:p>
            <a:pPr marL="457200" lvl="1" indent="0">
              <a:buNone/>
            </a:pPr>
            <a:r>
              <a:rPr lang="en-US" sz="3200" dirty="0">
                <a:solidFill>
                  <a:srgbClr val="404040"/>
                </a:solidFill>
                <a:latin typeface="Lato" panose="020F0502020204030203" pitchFamily="34" charset="0"/>
                <a:sym typeface="Wingdings" panose="05000000000000000000" pitchFamily="2" charset="2"/>
              </a:rPr>
              <a:t></a:t>
            </a:r>
            <a:r>
              <a:rPr lang="en-US" sz="3600" dirty="0" err="1">
                <a:solidFill>
                  <a:srgbClr val="404040"/>
                </a:solidFill>
                <a:latin typeface="Lato" panose="020F0502020204030203" pitchFamily="34" charset="0"/>
              </a:rPr>
              <a:t>PostGIS</a:t>
            </a:r>
            <a:r>
              <a:rPr lang="en-US" sz="3200" dirty="0">
                <a:solidFill>
                  <a:srgbClr val="404040"/>
                </a:solidFill>
                <a:latin typeface="Lato" panose="020F0502020204030203" pitchFamily="34" charset="0"/>
              </a:rPr>
              <a:t> !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sz="3200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pPr marL="457200" lvl="1" indent="0">
              <a:buNone/>
            </a:pPr>
            <a:endParaRPr lang="en-US" sz="3200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en-US" dirty="0"/>
              <a:t>Union, distance, intersection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dirty="0"/>
              <a:t>Gist index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dirty="0"/>
              <a:t>Can be overkill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C71F6804-CACC-4A25-BE3E-E68973276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pPr/>
              <a:t>26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DF3A53E-E8D9-43BC-9792-55F168E28A60}"/>
              </a:ext>
            </a:extLst>
          </p:cNvPr>
          <p:cNvCxnSpPr>
            <a:cxnSpLocks/>
          </p:cNvCxnSpPr>
          <p:nvPr/>
        </p:nvCxnSpPr>
        <p:spPr>
          <a:xfrm flipH="1">
            <a:off x="8638903" y="1698247"/>
            <a:ext cx="714102" cy="923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B6750550-526A-4420-A310-A72A74C07C5D}"/>
              </a:ext>
            </a:extLst>
          </p:cNvPr>
          <p:cNvSpPr txBox="1">
            <a:spLocks/>
          </p:cNvSpPr>
          <p:nvPr/>
        </p:nvSpPr>
        <p:spPr>
          <a:xfrm>
            <a:off x="9353005" y="1437228"/>
            <a:ext cx="2735929" cy="593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ST_Polygon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06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3C68E46-33FB-4F94-9DF6-6C1A0947C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29" y="3540382"/>
            <a:ext cx="8314331" cy="2837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Fuzzy data?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3592BC4-E041-4FD1-8744-A7D13F4E0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life example (viewed in QGIS)</a:t>
            </a:r>
            <a:br>
              <a:rPr lang="en-US" dirty="0"/>
            </a:br>
            <a:r>
              <a:rPr lang="en-US" sz="2400" dirty="0"/>
              <a:t>Quarters when </a:t>
            </a:r>
            <a:r>
              <a:rPr lang="en-US" sz="2400" b="1" dirty="0"/>
              <a:t>lobbyist </a:t>
            </a:r>
            <a:r>
              <a:rPr lang="en-US" sz="2400" dirty="0"/>
              <a:t>"</a:t>
            </a:r>
            <a:r>
              <a:rPr lang="en-US" sz="2400" i="1" dirty="0"/>
              <a:t>Tim </a:t>
            </a:r>
            <a:r>
              <a:rPr lang="en-US" sz="2400" i="1" dirty="0" err="1"/>
              <a:t>Bromelkamp</a:t>
            </a:r>
            <a:r>
              <a:rPr lang="en-US" sz="2400" dirty="0"/>
              <a:t>“</a:t>
            </a:r>
            <a:br>
              <a:rPr lang="en-US" sz="2400" dirty="0"/>
            </a:br>
            <a:r>
              <a:rPr lang="en-US" sz="2400" dirty="0"/>
              <a:t>declared he </a:t>
            </a:r>
            <a:r>
              <a:rPr lang="en-US" sz="2400" b="1" dirty="0"/>
              <a:t>used to work </a:t>
            </a:r>
            <a:br>
              <a:rPr lang="en-US" sz="2400" dirty="0"/>
            </a:br>
            <a:r>
              <a:rPr lang="en-US" sz="2400" dirty="0"/>
              <a:t>for </a:t>
            </a:r>
            <a:r>
              <a:rPr lang="en-US" sz="2400" b="1" dirty="0"/>
              <a:t>legislator </a:t>
            </a:r>
            <a:r>
              <a:rPr lang="en-US" sz="2400" dirty="0"/>
              <a:t>"</a:t>
            </a:r>
            <a:r>
              <a:rPr lang="en-US" sz="2400" i="1" dirty="0"/>
              <a:t>David Minge</a:t>
            </a:r>
            <a:r>
              <a:rPr lang="en-US" sz="2400" dirty="0"/>
              <a:t>"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C71F6804-CACC-4A25-BE3E-E68973276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AA484A-B053-4230-BCC6-535A144F9215}"/>
              </a:ext>
            </a:extLst>
          </p:cNvPr>
          <p:cNvSpPr/>
          <p:nvPr/>
        </p:nvSpPr>
        <p:spPr>
          <a:xfrm>
            <a:off x="8454049" y="3451647"/>
            <a:ext cx="3701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Sr. LA to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Minge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 	   | 0.7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17573-4648-419E-BCBA-B46D16AF76C4}"/>
              </a:ext>
            </a:extLst>
          </p:cNvPr>
          <p:cNvSpPr/>
          <p:nvPr/>
        </p:nvSpPr>
        <p:spPr>
          <a:xfrm>
            <a:off x="8418331" y="2981434"/>
            <a:ext cx="364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“Sr. LA to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David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Minge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 |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798E68-CFFC-4BF1-B8D0-841C58465EC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942613" y="3636313"/>
            <a:ext cx="2511436" cy="13292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6FFD0A-D5C4-487B-94DC-70EC8857C31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480175" y="3166100"/>
            <a:ext cx="2938156" cy="15035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130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5707-0EA1-4D45-B705-990E88BF4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8DD24-5188-472D-AAB6-86BCC3D12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Strategy 2: </a:t>
            </a:r>
            <a:br>
              <a:rPr lang="en-US" dirty="0"/>
            </a:br>
            <a:r>
              <a:rPr lang="en-US" dirty="0"/>
              <a:t>Data definition is ambiguous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967CC1-A1FC-412A-A8A3-C06F80B21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28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3A30F3-6C90-44B1-9DF0-6CBC505839A4}"/>
              </a:ext>
            </a:extLst>
          </p:cNvPr>
          <p:cNvSpPr txBox="1">
            <a:spLocks/>
          </p:cNvSpPr>
          <p:nvPr/>
        </p:nvSpPr>
        <p:spPr>
          <a:xfrm>
            <a:off x="7616371" y="1594282"/>
            <a:ext cx="4575629" cy="505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n-US" dirty="0">
                <a:solidFill>
                  <a:prstClr val="black"/>
                </a:solidFill>
              </a:rPr>
            </a:br>
            <a:endParaRPr lang="en-US" dirty="0">
              <a:solidFill>
                <a:prstClr val="black"/>
              </a:solidFill>
            </a:endParaRPr>
          </a:p>
          <a:p>
            <a:pPr>
              <a:lnSpc>
                <a:spcPct val="100000"/>
              </a:lnSpc>
              <a:spcAft>
                <a:spcPts val="700"/>
              </a:spcAft>
            </a:pPr>
            <a:r>
              <a:rPr lang="en-US" dirty="0">
                <a:solidFill>
                  <a:srgbClr val="D9D9D9"/>
                </a:solidFill>
              </a:rPr>
              <a:t>Data is </a:t>
            </a:r>
            <a:r>
              <a:rPr lang="en-US" b="1" dirty="0">
                <a:solidFill>
                  <a:srgbClr val="D9D9D9"/>
                </a:solidFill>
              </a:rPr>
              <a:t>fuzzy</a:t>
            </a:r>
            <a:br>
              <a:rPr lang="en-US" b="1" dirty="0">
                <a:solidFill>
                  <a:srgbClr val="D9D9D9"/>
                </a:solidFill>
              </a:rPr>
            </a:br>
            <a:r>
              <a:rPr lang="en-US" dirty="0">
                <a:solidFill>
                  <a:srgbClr val="D9D9D9"/>
                </a:solidFill>
              </a:rPr>
              <a:t>“</a:t>
            </a:r>
            <a:r>
              <a:rPr lang="en-US" i="1" dirty="0">
                <a:solidFill>
                  <a:srgbClr val="D9D9D9"/>
                </a:solidFill>
              </a:rPr>
              <a:t>About 10k$”</a:t>
            </a:r>
          </a:p>
          <a:p>
            <a:pPr>
              <a:lnSpc>
                <a:spcPct val="100000"/>
              </a:lnSpc>
              <a:spcAft>
                <a:spcPts val="700"/>
              </a:spcAft>
            </a:pPr>
            <a:r>
              <a:rPr lang="en-US" dirty="0">
                <a:solidFill>
                  <a:schemeClr val="tx1"/>
                </a:solidFill>
              </a:rPr>
              <a:t>Data </a:t>
            </a:r>
            <a:r>
              <a:rPr lang="en-US" b="1" dirty="0">
                <a:solidFill>
                  <a:schemeClr val="tx1"/>
                </a:solidFill>
              </a:rPr>
              <a:t>definition</a:t>
            </a:r>
            <a:r>
              <a:rPr lang="en-US" dirty="0">
                <a:solidFill>
                  <a:schemeClr val="tx1"/>
                </a:solidFill>
              </a:rPr>
              <a:t> is ambiguous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i="1" dirty="0">
                <a:solidFill>
                  <a:schemeClr val="tx1"/>
                </a:solidFill>
              </a:rPr>
              <a:t>“influence”</a:t>
            </a:r>
            <a:r>
              <a:rPr lang="en-US" b="1" i="1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on employees?</a:t>
            </a:r>
          </a:p>
          <a:p>
            <a:pPr>
              <a:lnSpc>
                <a:spcPct val="100000"/>
              </a:lnSpc>
              <a:spcAft>
                <a:spcPts val="700"/>
              </a:spcAft>
            </a:pPr>
            <a:r>
              <a:rPr lang="en-US" dirty="0">
                <a:solidFill>
                  <a:schemeClr val="tx1"/>
                </a:solidFill>
              </a:rPr>
              <a:t>Specific to </a:t>
            </a:r>
            <a:r>
              <a:rPr lang="en-US" b="1" dirty="0">
                <a:solidFill>
                  <a:schemeClr val="tx1"/>
                </a:solidFill>
              </a:rPr>
              <a:t>Social Sciences</a:t>
            </a:r>
            <a:r>
              <a:rPr lang="en-US" dirty="0">
                <a:solidFill>
                  <a:schemeClr val="tx1"/>
                </a:solidFill>
              </a:rPr>
              <a:t>: 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Explore, </a:t>
            </a:r>
            <a:r>
              <a:rPr lang="en-US" i="1" dirty="0">
                <a:solidFill>
                  <a:schemeClr val="tx1"/>
                </a:solidFill>
              </a:rPr>
              <a:t>be Explainable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Aft>
                <a:spcPts val="700"/>
              </a:spcAft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Conflicting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data sources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“J. McCain”  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VS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“McCain, John S.”</a:t>
            </a:r>
          </a:p>
        </p:txBody>
      </p:sp>
    </p:spTree>
    <p:extLst>
      <p:ext uri="{BB962C8B-B14F-4D97-AF65-F5344CB8AC3E}">
        <p14:creationId xmlns:p14="http://schemas.microsoft.com/office/powerpoint/2010/main" val="2327106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definition is ambiguous?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3592BC4-E041-4FD1-8744-A7D13F4E0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2545"/>
            <a:ext cx="10515600" cy="517323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b="1" dirty="0"/>
              <a:t>2 real lobbying activity reports: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Company 1, 2009</a:t>
            </a:r>
            <a:br>
              <a:rPr lang="en-US" dirty="0"/>
            </a:br>
            <a:r>
              <a:rPr lang="en-US" dirty="0"/>
              <a:t>	</a:t>
            </a:r>
            <a:r>
              <a:rPr lang="en-US" sz="2400" i="1" dirty="0"/>
              <a:t>‘(</a:t>
            </a:r>
            <a:r>
              <a:rPr lang="en-US" sz="2400" dirty="0"/>
              <a:t>we lobbied on bill</a:t>
            </a:r>
            <a:r>
              <a:rPr lang="en-US" sz="2400" i="1" dirty="0"/>
              <a:t>)…</a:t>
            </a:r>
            <a:r>
              <a:rPr lang="en-US" sz="2400" b="1" i="1" dirty="0"/>
              <a:t>HR 1760</a:t>
            </a:r>
            <a:r>
              <a:rPr lang="en-US" sz="2400" i="1" dirty="0"/>
              <a:t>:  </a:t>
            </a:r>
            <a:br>
              <a:rPr lang="en-US" sz="2400" i="1" dirty="0"/>
            </a:br>
            <a:r>
              <a:rPr lang="en-US" sz="2400" i="1" dirty="0"/>
              <a:t>	Black Carbon Emissions Reduction Act of 2009;</a:t>
            </a:r>
            <a:br>
              <a:rPr lang="en-US" sz="2400" i="1" dirty="0"/>
            </a:br>
            <a:r>
              <a:rPr lang="en-US" sz="2400" i="1" dirty="0"/>
              <a:t> 	</a:t>
            </a:r>
            <a:r>
              <a:rPr lang="en-US" sz="2400" b="1" i="1" dirty="0"/>
              <a:t>Provisions</a:t>
            </a:r>
            <a:r>
              <a:rPr lang="en-US" sz="2400" i="1" dirty="0"/>
              <a:t> regarding carbon management....</a:t>
            </a:r>
            <a:r>
              <a:rPr lang="en-US" sz="2400" dirty="0"/>
              <a:t>’</a:t>
            </a:r>
          </a:p>
          <a:p>
            <a:endParaRPr lang="en-US" dirty="0"/>
          </a:p>
          <a:p>
            <a:r>
              <a:rPr lang="en-US" dirty="0"/>
              <a:t>Company 2, 2010</a:t>
            </a:r>
            <a:br>
              <a:rPr lang="en-US" dirty="0"/>
            </a:br>
            <a:r>
              <a:rPr lang="en-US" dirty="0"/>
              <a:t>	</a:t>
            </a:r>
            <a:r>
              <a:rPr lang="en-US" sz="2400" dirty="0"/>
              <a:t>‘</a:t>
            </a:r>
            <a:r>
              <a:rPr lang="en-US" sz="2400" i="1" dirty="0"/>
              <a:t>‘(</a:t>
            </a:r>
            <a:r>
              <a:rPr lang="en-US" sz="2400" dirty="0"/>
              <a:t>we lobbied on bill</a:t>
            </a:r>
            <a:r>
              <a:rPr lang="en-US" sz="2400" i="1" dirty="0"/>
              <a:t>) …</a:t>
            </a:r>
            <a:r>
              <a:rPr lang="en-US" sz="2400" b="1" i="1" dirty="0"/>
              <a:t>HR 1760</a:t>
            </a:r>
            <a:r>
              <a:rPr lang="en-US" sz="2400" i="1" dirty="0"/>
              <a:t>: </a:t>
            </a:r>
            <a:br>
              <a:rPr lang="en-US" sz="2400" i="1" dirty="0"/>
            </a:br>
            <a:r>
              <a:rPr lang="en-US" sz="2400" i="1" dirty="0"/>
              <a:t>         Black Carbon Emissions Reduction Act of 2009 </a:t>
            </a:r>
            <a:br>
              <a:rPr lang="en-US" sz="2400" b="1" i="1" dirty="0"/>
            </a:br>
            <a:r>
              <a:rPr lang="en-US" sz="2400" b="1" i="1" dirty="0"/>
              <a:t>	</a:t>
            </a:r>
            <a:r>
              <a:rPr lang="en-US" sz="2400" i="1" dirty="0"/>
              <a:t>(entire bill)</a:t>
            </a:r>
            <a:r>
              <a:rPr lang="en-US" sz="2400" dirty="0"/>
              <a:t>’</a:t>
            </a:r>
          </a:p>
          <a:p>
            <a:endParaRPr lang="en-US" dirty="0"/>
          </a:p>
          <a:p>
            <a:r>
              <a:rPr lang="en-US" dirty="0"/>
              <a:t>Which lobbied </a:t>
            </a:r>
            <a:r>
              <a:rPr lang="en-US" b="1" dirty="0"/>
              <a:t>in support</a:t>
            </a:r>
            <a:r>
              <a:rPr lang="en-US" dirty="0"/>
              <a:t> or </a:t>
            </a:r>
            <a:r>
              <a:rPr lang="en-US" b="1" dirty="0"/>
              <a:t>against</a:t>
            </a:r>
            <a:r>
              <a:rPr lang="en-US" dirty="0"/>
              <a:t>? </a:t>
            </a:r>
            <a:r>
              <a:rPr lang="en-US" dirty="0">
                <a:sym typeface="Wingdings" panose="05000000000000000000" pitchFamily="2" charset="2"/>
              </a:rPr>
              <a:t> ambiguous!</a:t>
            </a:r>
            <a:endParaRPr lang="en-US" dirty="0"/>
          </a:p>
          <a:p>
            <a:endParaRPr lang="en-US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C71F6804-CACC-4A25-BE3E-E68973276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721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6860A-8626-464A-AD7A-65A9778EF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1070"/>
            <a:ext cx="4648200" cy="4514418"/>
          </a:xfrm>
        </p:spPr>
        <p:txBody>
          <a:bodyPr/>
          <a:lstStyle/>
          <a:p>
            <a:r>
              <a:rPr lang="en-US" dirty="0"/>
              <a:t> Street model generation at city scale with</a:t>
            </a:r>
            <a:r>
              <a:rPr lang="en-US" b="1" dirty="0"/>
              <a:t> </a:t>
            </a:r>
            <a:r>
              <a:rPr lang="en-US" b="1" dirty="0">
                <a:solidFill>
                  <a:srgbClr val="404040"/>
                </a:solidFill>
                <a:latin typeface="Lato" panose="020F0502020204030203" pitchFamily="34" charset="0"/>
              </a:rPr>
              <a:t>Postgres</a:t>
            </a:r>
            <a:endParaRPr lang="en-US" sz="3200" b="1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r>
              <a:rPr lang="en-US" b="1" dirty="0"/>
              <a:t>Urbanism</a:t>
            </a:r>
            <a:r>
              <a:rPr lang="en-US" dirty="0"/>
              <a:t>: help design city for person with disabilities</a:t>
            </a: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FA165581-45AF-4391-AD37-DB1C473A1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25" y="108154"/>
            <a:ext cx="963089" cy="1059399"/>
          </a:xfrm>
          <a:prstGeom prst="rect">
            <a:avLst/>
          </a:prstGeom>
        </p:spPr>
      </p:pic>
      <p:pic>
        <p:nvPicPr>
          <p:cNvPr id="3074" name="Picture 2" descr="Références - L3S">
            <a:extLst>
              <a:ext uri="{FF2B5EF4-FFF2-40B4-BE49-F238E27FC236}">
                <a16:creationId xmlns:a16="http://schemas.microsoft.com/office/drawing/2014/main" id="{002A1BF2-3C12-4E76-9ADD-53CBC65C5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275" y="46281"/>
            <a:ext cx="1139315" cy="113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381DC-BC73-4857-B274-CCAF42DD3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2" y="1574014"/>
            <a:ext cx="5382712" cy="42112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2A5026-E9E9-41E2-920E-EA202FDD1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943" y="4065109"/>
            <a:ext cx="2743200" cy="2645525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C3E574A-7F78-4206-AD6C-B0E592E80180}"/>
              </a:ext>
            </a:extLst>
          </p:cNvPr>
          <p:cNvSpPr txBox="1">
            <a:spLocks/>
          </p:cNvSpPr>
          <p:nvPr/>
        </p:nvSpPr>
        <p:spPr>
          <a:xfrm>
            <a:off x="4330702" y="6301797"/>
            <a:ext cx="7543798" cy="4742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Postgres + </a:t>
            </a:r>
            <a:r>
              <a:rPr lang="en-US" dirty="0" err="1"/>
              <a:t>PostGIS</a:t>
            </a:r>
            <a:r>
              <a:rPr lang="en-US" dirty="0"/>
              <a:t> + </a:t>
            </a:r>
            <a:r>
              <a:rPr lang="en-US" dirty="0" err="1"/>
              <a:t>PgPointCloud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A37860-F0AC-486A-8B7F-2D6D0C509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6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definition is ambiguous?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3592BC4-E041-4FD1-8744-A7D13F4E0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2544"/>
            <a:ext cx="10515600" cy="5195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ym typeface="Wingdings" panose="05000000000000000000" pitchFamily="2" charset="2"/>
              </a:rPr>
              <a:t> Context is also important</a:t>
            </a:r>
            <a:endParaRPr lang="en-US" sz="3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dirty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Company 1, 2009 : </a:t>
            </a:r>
            <a:r>
              <a:rPr lang="en-US" b="1" dirty="0"/>
              <a:t>Exxon Inc. </a:t>
            </a:r>
            <a:endParaRPr lang="en-US" sz="2400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Company 2, 2010: </a:t>
            </a:r>
            <a:r>
              <a:rPr lang="en-US" b="1" dirty="0"/>
              <a:t>Weyerhaeuser Comp.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dirty="0"/>
              <a:t>Still don’t know for sure !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C71F6804-CACC-4A25-BE3E-E68973276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4" name="Picture 3" descr="A sunset in the background&#10;&#10;Description automatically generated">
            <a:extLst>
              <a:ext uri="{FF2B5EF4-FFF2-40B4-BE49-F238E27FC236}">
                <a16:creationId xmlns:a16="http://schemas.microsoft.com/office/drawing/2014/main" id="{C437D389-C303-4A60-96CA-36CA93981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248" y="2486405"/>
            <a:ext cx="2560318" cy="1440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506EA7-65C3-489F-81F6-65A314345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299" y="4486799"/>
            <a:ext cx="2557267" cy="1606731"/>
          </a:xfrm>
          <a:prstGeom prst="rect">
            <a:avLst/>
          </a:prstGeom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724C24FB-832D-4C67-97C4-B36E46018A54}"/>
              </a:ext>
            </a:extLst>
          </p:cNvPr>
          <p:cNvSpPr txBox="1">
            <a:spLocks/>
          </p:cNvSpPr>
          <p:nvPr/>
        </p:nvSpPr>
        <p:spPr>
          <a:xfrm>
            <a:off x="8379108" y="1977487"/>
            <a:ext cx="3812892" cy="1677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800" dirty="0">
                <a:sym typeface="Wingdings" panose="05000000000000000000" pitchFamily="2" charset="2"/>
              </a:rPr>
              <a:t>(company website image)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2345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definition is ambiguous?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A44239D-4A99-44C7-A4B0-9F0C9EEFB6D5}"/>
              </a:ext>
            </a:extLst>
          </p:cNvPr>
          <p:cNvSpPr/>
          <p:nvPr/>
        </p:nvSpPr>
        <p:spPr>
          <a:xfrm>
            <a:off x="3039853" y="2392383"/>
            <a:ext cx="862829" cy="40043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1C1C6D5-A28A-4059-A758-68E7543AAA1E}"/>
              </a:ext>
            </a:extLst>
          </p:cNvPr>
          <p:cNvSpPr txBox="1">
            <a:spLocks/>
          </p:cNvSpPr>
          <p:nvPr/>
        </p:nvSpPr>
        <p:spPr>
          <a:xfrm>
            <a:off x="3902682" y="2105453"/>
            <a:ext cx="322179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Exxon defends Carbon emission reduction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BF7514D-9231-4D02-86F4-F0E5B021BCC5}"/>
              </a:ext>
            </a:extLst>
          </p:cNvPr>
          <p:cNvSpPr/>
          <p:nvPr/>
        </p:nvSpPr>
        <p:spPr>
          <a:xfrm>
            <a:off x="7681381" y="2364014"/>
            <a:ext cx="862829" cy="40043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A66D8E1-9AA1-48F0-A96E-73C4AF402E6D}"/>
              </a:ext>
            </a:extLst>
          </p:cNvPr>
          <p:cNvSpPr txBox="1">
            <a:spLocks/>
          </p:cNvSpPr>
          <p:nvPr/>
        </p:nvSpPr>
        <p:spPr>
          <a:xfrm>
            <a:off x="8489505" y="1445613"/>
            <a:ext cx="3592141" cy="229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Always work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Universal</a:t>
            </a:r>
          </a:p>
          <a:p>
            <a:pPr marL="457200" lvl="1" indent="0">
              <a:buNone/>
            </a:pPr>
            <a:r>
              <a:rPr lang="en-US" dirty="0"/>
              <a:t>Local</a:t>
            </a:r>
            <a:br>
              <a:rPr lang="en-US" dirty="0"/>
            </a:br>
            <a:r>
              <a:rPr lang="en-US" dirty="0"/>
              <a:t>True for specific (hypothesis, context)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042D42-5301-4A7C-B26B-88654C0C0B5C}"/>
              </a:ext>
            </a:extLst>
          </p:cNvPr>
          <p:cNvCxnSpPr/>
          <p:nvPr/>
        </p:nvCxnSpPr>
        <p:spPr>
          <a:xfrm>
            <a:off x="8947921" y="1445613"/>
            <a:ext cx="1990725" cy="319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4F5D039-A38C-42C1-A334-41B0371A3CD3}"/>
              </a:ext>
            </a:extLst>
          </p:cNvPr>
          <p:cNvCxnSpPr>
            <a:cxnSpLocks/>
          </p:cNvCxnSpPr>
          <p:nvPr/>
        </p:nvCxnSpPr>
        <p:spPr>
          <a:xfrm flipV="1">
            <a:off x="9024121" y="1464663"/>
            <a:ext cx="1990725" cy="319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00D13B-51FC-40B1-B6B5-E6C2DB3B3D31}"/>
              </a:ext>
            </a:extLst>
          </p:cNvPr>
          <p:cNvCxnSpPr/>
          <p:nvPr/>
        </p:nvCxnSpPr>
        <p:spPr>
          <a:xfrm>
            <a:off x="8838383" y="1816490"/>
            <a:ext cx="1990725" cy="319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AEDAA9-2B06-4992-B994-606D987407A4}"/>
              </a:ext>
            </a:extLst>
          </p:cNvPr>
          <p:cNvCxnSpPr>
            <a:cxnSpLocks/>
          </p:cNvCxnSpPr>
          <p:nvPr/>
        </p:nvCxnSpPr>
        <p:spPr>
          <a:xfrm flipV="1">
            <a:off x="8914583" y="1835540"/>
            <a:ext cx="1990725" cy="319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5B6D81A-D04C-4B61-8B70-6DFFE936D973}"/>
              </a:ext>
            </a:extLst>
          </p:cNvPr>
          <p:cNvCxnSpPr/>
          <p:nvPr/>
        </p:nvCxnSpPr>
        <p:spPr>
          <a:xfrm>
            <a:off x="0" y="4418814"/>
            <a:ext cx="12096750" cy="0"/>
          </a:xfrm>
          <a:prstGeom prst="line">
            <a:avLst/>
          </a:prstGeom>
          <a:ln w="57150"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38038-E7BE-4FC9-966F-36B0901B2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0994" y="6492875"/>
            <a:ext cx="2061006" cy="365125"/>
          </a:xfrm>
        </p:spPr>
        <p:txBody>
          <a:bodyPr/>
          <a:lstStyle/>
          <a:p>
            <a:fld id="{94794FB5-C091-40E3-A770-84C73B7D7091}" type="slidenum">
              <a:rPr lang="en-US" smtClean="0"/>
              <a:t>31</a:t>
            </a:fld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482969F-AF67-4944-BC60-28AD62D08B3C}"/>
              </a:ext>
            </a:extLst>
          </p:cNvPr>
          <p:cNvSpPr txBox="1">
            <a:spLocks/>
          </p:cNvSpPr>
          <p:nvPr/>
        </p:nvSpPr>
        <p:spPr>
          <a:xfrm>
            <a:off x="8595496" y="5596419"/>
            <a:ext cx="348615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Always work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Universal</a:t>
            </a: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5503303D-ECC6-4D99-BB95-BF42727BA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2764"/>
            <a:ext cx="1905000" cy="1905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3AC4F7-668F-40E1-9BD4-A96588E8E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078" y="5756237"/>
            <a:ext cx="1585097" cy="502964"/>
          </a:xfrm>
          <a:prstGeom prst="rect">
            <a:avLst/>
          </a:prstGeom>
        </p:spPr>
      </p:pic>
      <p:pic>
        <p:nvPicPr>
          <p:cNvPr id="29" name="Picture 2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7A819B0-1F3B-439D-976E-E0D0066DF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215" y="5218929"/>
            <a:ext cx="2061404" cy="1480776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4F38D508-9842-480E-8278-9A78F925F2D3}"/>
              </a:ext>
            </a:extLst>
          </p:cNvPr>
          <p:cNvSpPr/>
          <p:nvPr/>
        </p:nvSpPr>
        <p:spPr>
          <a:xfrm>
            <a:off x="1775596" y="5858765"/>
            <a:ext cx="862829" cy="40043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4F4BC98-95A3-4D42-AB56-C0E7B282AAAC}"/>
              </a:ext>
            </a:extLst>
          </p:cNvPr>
          <p:cNvSpPr/>
          <p:nvPr/>
        </p:nvSpPr>
        <p:spPr>
          <a:xfrm>
            <a:off x="4794033" y="5858765"/>
            <a:ext cx="862829" cy="40043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85B1650-DD06-414D-B6F1-86C8376A8152}"/>
              </a:ext>
            </a:extLst>
          </p:cNvPr>
          <p:cNvSpPr/>
          <p:nvPr/>
        </p:nvSpPr>
        <p:spPr>
          <a:xfrm>
            <a:off x="7863340" y="5858765"/>
            <a:ext cx="862829" cy="40043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C1751B-DFC8-4DE1-8D5A-CC5A200BB03B}"/>
              </a:ext>
            </a:extLst>
          </p:cNvPr>
          <p:cNvSpPr/>
          <p:nvPr/>
        </p:nvSpPr>
        <p:spPr>
          <a:xfrm>
            <a:off x="105105" y="2135616"/>
            <a:ext cx="2250358" cy="86879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a choice :</a:t>
            </a: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lobbied in support</a:t>
            </a:r>
          </a:p>
        </p:txBody>
      </p:sp>
      <p:sp>
        <p:nvSpPr>
          <p:cNvPr id="34" name="Content Placeholder 7">
            <a:extLst>
              <a:ext uri="{FF2B5EF4-FFF2-40B4-BE49-F238E27FC236}">
                <a16:creationId xmlns:a16="http://schemas.microsoft.com/office/drawing/2014/main" id="{B77E1B11-E5B7-4452-84A3-6539FFB03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4638"/>
            <a:ext cx="2775857" cy="54007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u="sng" dirty="0"/>
              <a:t>Social Science</a:t>
            </a:r>
          </a:p>
        </p:txBody>
      </p: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758C8309-C3CA-4E04-8AEA-BC93DE0B6779}"/>
              </a:ext>
            </a:extLst>
          </p:cNvPr>
          <p:cNvSpPr txBox="1">
            <a:spLocks/>
          </p:cNvSpPr>
          <p:nvPr/>
        </p:nvSpPr>
        <p:spPr>
          <a:xfrm>
            <a:off x="0" y="4412929"/>
            <a:ext cx="2775857" cy="540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u="sng" dirty="0"/>
              <a:t>Physic</a:t>
            </a:r>
          </a:p>
        </p:txBody>
      </p:sp>
    </p:spTree>
    <p:extLst>
      <p:ext uri="{BB962C8B-B14F-4D97-AF65-F5344CB8AC3E}">
        <p14:creationId xmlns:p14="http://schemas.microsoft.com/office/powerpoint/2010/main" val="1707399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definition is ambiguous?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A36CB34-02EB-4E31-9EC6-C7194F954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2545"/>
            <a:ext cx="5689600" cy="4514418"/>
          </a:xfrm>
        </p:spPr>
        <p:txBody>
          <a:bodyPr>
            <a:normAutofit/>
          </a:bodyPr>
          <a:lstStyle/>
          <a:p>
            <a:r>
              <a:rPr lang="en-US" dirty="0"/>
              <a:t>Allow to make hypotheses</a:t>
            </a:r>
          </a:p>
          <a:p>
            <a:pPr lvl="1"/>
            <a:r>
              <a:rPr lang="en-US" dirty="0"/>
              <a:t>Track, reproduce, explain </a:t>
            </a:r>
          </a:p>
          <a:p>
            <a:pPr lvl="1"/>
            <a:r>
              <a:rPr lang="en-US" dirty="0"/>
              <a:t>Explore different hypothesis</a:t>
            </a:r>
          </a:p>
          <a:p>
            <a:pPr lvl="1"/>
            <a:endParaRPr lang="en-US" dirty="0"/>
          </a:p>
          <a:p>
            <a:r>
              <a:rPr lang="en-US" dirty="0"/>
              <a:t>Context is essential</a:t>
            </a:r>
          </a:p>
          <a:p>
            <a:pPr lvl="1"/>
            <a:r>
              <a:rPr lang="en-US" dirty="0"/>
              <a:t>Always trace back to source data</a:t>
            </a:r>
          </a:p>
          <a:p>
            <a:pPr lvl="1"/>
            <a:endParaRPr lang="en-US" dirty="0"/>
          </a:p>
          <a:p>
            <a:r>
              <a:rPr lang="en-US" dirty="0"/>
              <a:t>Need domain experts</a:t>
            </a:r>
          </a:p>
          <a:p>
            <a:pPr lvl="1"/>
            <a:r>
              <a:rPr lang="en-US" dirty="0"/>
              <a:t>Many hours of meeting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DFBE0C69-FA19-4EF3-AF20-35968CDF4710}"/>
              </a:ext>
            </a:extLst>
          </p:cNvPr>
          <p:cNvSpPr/>
          <p:nvPr/>
        </p:nvSpPr>
        <p:spPr>
          <a:xfrm>
            <a:off x="6629399" y="1472928"/>
            <a:ext cx="600075" cy="4076972"/>
          </a:xfrm>
          <a:prstGeom prst="rightBrace">
            <a:avLst>
              <a:gd name="adj1" fmla="val 115971"/>
              <a:gd name="adj2" fmla="val 49066"/>
            </a:avLst>
          </a:prstGeom>
          <a:ln w="76200">
            <a:solidFill>
              <a:srgbClr val="4040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C74772D2-39E5-4C5E-B73C-BFA8C7350BED}"/>
              </a:ext>
            </a:extLst>
          </p:cNvPr>
          <p:cNvSpPr txBox="1">
            <a:spLocks/>
          </p:cNvSpPr>
          <p:nvPr/>
        </p:nvSpPr>
        <p:spPr>
          <a:xfrm>
            <a:off x="7131051" y="3236190"/>
            <a:ext cx="4931228" cy="2821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3200" b="1" dirty="0">
                <a:solidFill>
                  <a:srgbClr val="404040"/>
                </a:solidFill>
                <a:latin typeface="Lato" panose="020F0502020204030203" pitchFamily="34" charset="0"/>
                <a:sym typeface="Wingdings" panose="05000000000000000000" pitchFamily="2" charset="2"/>
              </a:rPr>
              <a:t></a:t>
            </a:r>
            <a:r>
              <a:rPr lang="en-US" sz="3200" dirty="0">
                <a:solidFill>
                  <a:srgbClr val="404040"/>
                </a:solidFill>
                <a:latin typeface="Lato" panose="020F0502020204030203" pitchFamily="34" charset="0"/>
              </a:rPr>
              <a:t>Layered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2BBAF8-796C-49E3-B815-00F4F92DC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60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architecture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A356B6-09D1-4D1F-A453-3358CA2D0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2545"/>
            <a:ext cx="10515600" cy="5173230"/>
          </a:xfrm>
        </p:spPr>
        <p:txBody>
          <a:bodyPr>
            <a:normAutofit/>
          </a:bodyPr>
          <a:lstStyle/>
          <a:p>
            <a:r>
              <a:rPr lang="en-US" dirty="0"/>
              <a:t>Layered architecture:</a:t>
            </a:r>
          </a:p>
          <a:p>
            <a:pPr lvl="1"/>
            <a:r>
              <a:rPr lang="en-US" dirty="0"/>
              <a:t>Successive layers</a:t>
            </a:r>
          </a:p>
          <a:p>
            <a:pPr lvl="1"/>
            <a:r>
              <a:rPr lang="en-US" dirty="0"/>
              <a:t>Data more and more transformed</a:t>
            </a:r>
          </a:p>
          <a:p>
            <a:pPr lvl="1"/>
            <a:r>
              <a:rPr lang="en-US" dirty="0"/>
              <a:t>Separate </a:t>
            </a:r>
            <a:r>
              <a:rPr lang="en-US" b="1" dirty="0"/>
              <a:t>import</a:t>
            </a:r>
            <a:r>
              <a:rPr lang="en-US" dirty="0"/>
              <a:t>, </a:t>
            </a:r>
            <a:r>
              <a:rPr lang="en-US" b="1" dirty="0"/>
              <a:t>normalization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and </a:t>
            </a:r>
            <a:r>
              <a:rPr lang="en-US" b="1" dirty="0"/>
              <a:t>interpretation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Layers are Connected:</a:t>
            </a:r>
          </a:p>
          <a:p>
            <a:pPr lvl="1"/>
            <a:r>
              <a:rPr lang="en-US" dirty="0"/>
              <a:t>Can always </a:t>
            </a:r>
            <a:r>
              <a:rPr lang="en-US" b="1" dirty="0"/>
              <a:t>trace to original data</a:t>
            </a:r>
          </a:p>
          <a:p>
            <a:pPr lvl="1"/>
            <a:r>
              <a:rPr lang="en-US" dirty="0"/>
              <a:t>Provides </a:t>
            </a:r>
            <a:r>
              <a:rPr lang="en-US" b="1" dirty="0"/>
              <a:t>a reproducible pipeline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22841A-9EFA-427A-8C67-D4E7B062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F079F-A4EC-4F69-990A-1C194FBC1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335" y="941325"/>
            <a:ext cx="3048368" cy="497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16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architecture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0790EDE-0AD3-4CE0-943E-2D13A4D45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Xml, csv, json, </a:t>
            </a:r>
            <a:r>
              <a:rPr lang="en-US" dirty="0" err="1"/>
              <a:t>yaml</a:t>
            </a:r>
            <a:r>
              <a:rPr lang="en-US" dirty="0"/>
              <a:t>, html ….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2C5911-F474-48B5-877F-19B41A59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FB89D9-F074-4711-90CD-4703BBACAA57}"/>
              </a:ext>
            </a:extLst>
          </p:cNvPr>
          <p:cNvSpPr/>
          <p:nvPr/>
        </p:nvSpPr>
        <p:spPr>
          <a:xfrm>
            <a:off x="1089672" y="2436841"/>
            <a:ext cx="62890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…2010_4thQuarter_XML/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300345542.xml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ED2C80C-7ED1-436C-B3B7-534CD08F7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504"/>
          <a:stretch/>
        </p:blipFill>
        <p:spPr>
          <a:xfrm>
            <a:off x="9107335" y="941325"/>
            <a:ext cx="3048368" cy="7212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16814AA-C55C-4A47-9199-B6D41CB8B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2802"/>
            <a:ext cx="7412136" cy="2390252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4344B0-D16F-4085-8CA5-5442E660825E}"/>
              </a:ext>
            </a:extLst>
          </p:cNvPr>
          <p:cNvSpPr/>
          <p:nvPr/>
        </p:nvSpPr>
        <p:spPr>
          <a:xfrm>
            <a:off x="9107335" y="941325"/>
            <a:ext cx="646265" cy="782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76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architecture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0790EDE-0AD3-4CE0-943E-2D13A4D45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(           )</a:t>
            </a:r>
          </a:p>
          <a:p>
            <a:r>
              <a:rPr lang="en-US" dirty="0"/>
              <a:t>Foreign Data Wrapper:</a:t>
            </a:r>
          </a:p>
          <a:p>
            <a:pPr lvl="1"/>
            <a:r>
              <a:rPr lang="en-US" sz="3600" dirty="0" err="1">
                <a:solidFill>
                  <a:srgbClr val="404040"/>
                </a:solidFill>
                <a:latin typeface="Lato" panose="020F0502020204030203" pitchFamily="34" charset="0"/>
              </a:rPr>
              <a:t>File_fdw</a:t>
            </a:r>
            <a:r>
              <a:rPr lang="en-US" sz="3600" dirty="0">
                <a:solidFill>
                  <a:srgbClr val="404040"/>
                </a:solidFill>
                <a:latin typeface="Lato" panose="020F0502020204030203" pitchFamily="34" charset="0"/>
              </a:rPr>
              <a:t> </a:t>
            </a:r>
            <a:r>
              <a:rPr lang="en-US" sz="2800" dirty="0">
                <a:solidFill>
                  <a:srgbClr val="404040"/>
                </a:solidFill>
                <a:latin typeface="Lato" panose="020F0502020204030203" pitchFamily="34" charset="0"/>
              </a:rPr>
              <a:t>(+ bash) </a:t>
            </a:r>
          </a:p>
          <a:p>
            <a:pPr lvl="1"/>
            <a:r>
              <a:rPr lang="en-US" sz="2800" dirty="0">
                <a:solidFill>
                  <a:srgbClr val="404040"/>
                </a:solidFill>
                <a:latin typeface="Lato" panose="020F0502020204030203" pitchFamily="34" charset="0"/>
              </a:rPr>
              <a:t>Extension </a:t>
            </a:r>
            <a:r>
              <a:rPr lang="en-US" sz="3600" dirty="0" err="1">
                <a:solidFill>
                  <a:srgbClr val="404040"/>
                </a:solidFill>
                <a:latin typeface="Lato" panose="020F0502020204030203" pitchFamily="34" charset="0"/>
              </a:rPr>
              <a:t>Multicorn</a:t>
            </a:r>
            <a:endParaRPr lang="en-US" sz="2800" dirty="0">
              <a:solidFill>
                <a:srgbClr val="404040"/>
              </a:solidFill>
              <a:latin typeface="Lato" panose="020F050202020403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2C5911-F474-48B5-877F-19B41A59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D55D8C-601E-410C-966D-59CFC33C8A62}"/>
              </a:ext>
            </a:extLst>
          </p:cNvPr>
          <p:cNvSpPr txBox="1"/>
          <p:nvPr/>
        </p:nvSpPr>
        <p:spPr>
          <a:xfrm>
            <a:off x="205329" y="4145638"/>
            <a:ext cx="4789519" cy="2031325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9393"/>
                </a:solidFill>
                <a:latin typeface="Consolas" panose="020B0609020204030204" pitchFamily="49" charset="0"/>
              </a:rPr>
              <a:t>CREATE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F9393"/>
                </a:solidFill>
                <a:latin typeface="Consolas" panose="020B0609020204030204" pitchFamily="49" charset="0"/>
              </a:rPr>
              <a:t>FOREIGN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F9393"/>
                </a:solidFill>
                <a:latin typeface="Consolas" panose="020B0609020204030204" pitchFamily="49" charset="0"/>
              </a:rPr>
              <a:t>TABLE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raw___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lobby</a:t>
            </a:r>
            <a:r>
              <a:rPr lang="en-US" b="1" dirty="0" err="1">
                <a:solidFill>
                  <a:srgbClr val="AAAAAA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reports_fxml_fdw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xml_file_number</a:t>
            </a:r>
            <a:r>
              <a:rPr lang="en-US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393FF"/>
                </a:solidFill>
                <a:latin typeface="Consolas" panose="020B0609020204030204" pitchFamily="49" charset="0"/>
              </a:rPr>
              <a:t>int8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F9393"/>
                </a:solidFill>
                <a:latin typeface="Consolas" panose="020B0609020204030204" pitchFamily="49" charset="0"/>
              </a:rPr>
              <a:t>NULL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file_content</a:t>
            </a:r>
            <a:r>
              <a:rPr lang="en-US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9393FF"/>
                </a:solidFill>
                <a:latin typeface="Consolas" panose="020B0609020204030204" pitchFamily="49" charset="0"/>
              </a:rPr>
              <a:t>bytea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F9393"/>
                </a:solidFill>
                <a:latin typeface="Consolas" panose="020B0609020204030204" pitchFamily="49" charset="0"/>
              </a:rPr>
              <a:t>NULL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filename</a:t>
            </a:r>
            <a:r>
              <a:rPr lang="en-US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393FF"/>
                </a:solidFill>
                <a:latin typeface="Consolas" panose="020B0609020204030204" pitchFamily="49" charset="0"/>
              </a:rPr>
              <a:t>text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F9393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AAAAAA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b="1" dirty="0">
                <a:solidFill>
                  <a:srgbClr val="FF9393"/>
                </a:solidFill>
                <a:latin typeface="Consolas" panose="020B0609020204030204" pitchFamily="49" charset="0"/>
              </a:rPr>
              <a:t>SERVER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filesystem_multicorn_fdw</a:t>
            </a:r>
            <a:endParaRPr lang="en-US" b="1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FF9393"/>
                </a:solidFill>
                <a:latin typeface="Consolas" panose="020B0609020204030204" pitchFamily="49" charset="0"/>
              </a:rPr>
              <a:t>OPTIONS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 ...</a:t>
            </a:r>
            <a:endParaRPr lang="en-US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ED2C80C-7ED1-436C-B3B7-534CD08F7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402"/>
          <a:stretch/>
        </p:blipFill>
        <p:spPr>
          <a:xfrm>
            <a:off x="9107335" y="941324"/>
            <a:ext cx="3048368" cy="21193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593F3F-A2DD-4FFE-9A33-0EE99F818EDE}"/>
              </a:ext>
            </a:extLst>
          </p:cNvPr>
          <p:cNvSpPr txBox="1"/>
          <p:nvPr/>
        </p:nvSpPr>
        <p:spPr>
          <a:xfrm>
            <a:off x="2504657" y="1716769"/>
            <a:ext cx="939800" cy="369332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9393"/>
                </a:solidFill>
                <a:latin typeface="Consolas" panose="020B0609020204030204" pitchFamily="49" charset="0"/>
              </a:rPr>
              <a:t>COPY …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0C2CC1-7C3D-4E49-96D1-83A178909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696" y="5712103"/>
            <a:ext cx="6629975" cy="4648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FF6E37-13F4-490A-B5ED-6443F1F84579}"/>
              </a:ext>
            </a:extLst>
          </p:cNvPr>
          <p:cNvSpPr/>
          <p:nvPr/>
        </p:nvSpPr>
        <p:spPr>
          <a:xfrm>
            <a:off x="9144453" y="2646028"/>
            <a:ext cx="646265" cy="782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99BD076-95EE-4A97-A92F-1B33C38407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23" t="14401" r="29579" b="16526"/>
          <a:stretch/>
        </p:blipFill>
        <p:spPr>
          <a:xfrm>
            <a:off x="8039017" y="1943100"/>
            <a:ext cx="1435266" cy="1008566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4219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architecture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0790EDE-0AD3-4CE0-943E-2D13A4D45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Normalized, neutrally cleaned data</a:t>
            </a:r>
          </a:p>
          <a:p>
            <a:pPr lvl="1"/>
            <a:r>
              <a:rPr lang="en-US" dirty="0"/>
              <a:t>Case, trailing white space</a:t>
            </a:r>
            <a:br>
              <a:rPr lang="en-US" dirty="0"/>
            </a:br>
            <a:r>
              <a:rPr lang="en-US" dirty="0"/>
              <a:t>type casting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2C5911-F474-48B5-877F-19B41A59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ED2C80C-7ED1-436C-B3B7-534CD08F7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58"/>
          <a:stretch/>
        </p:blipFill>
        <p:spPr>
          <a:xfrm>
            <a:off x="9107335" y="941324"/>
            <a:ext cx="3048368" cy="35544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E2933F-BEB7-4C5C-A956-BF9111D44A03}"/>
              </a:ext>
            </a:extLst>
          </p:cNvPr>
          <p:cNvSpPr txBox="1"/>
          <p:nvPr/>
        </p:nvSpPr>
        <p:spPr>
          <a:xfrm>
            <a:off x="1079500" y="3293501"/>
            <a:ext cx="4927600" cy="3416320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393"/>
                </a:solidFill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FF9393"/>
                </a:solidFill>
                <a:latin typeface="Consolas" panose="020B0609020204030204" pitchFamily="49" charset="0"/>
              </a:rPr>
              <a:t>lobbyist_pk|first_name|last_name</a:t>
            </a:r>
            <a:r>
              <a:rPr lang="en-US" dirty="0">
                <a:solidFill>
                  <a:srgbClr val="FF9393"/>
                </a:solidFill>
                <a:latin typeface="Consolas" panose="020B0609020204030204" pitchFamily="49" charset="0"/>
              </a:rPr>
              <a:t>   |</a:t>
            </a:r>
          </a:p>
          <a:p>
            <a:r>
              <a:rPr lang="en-US" dirty="0">
                <a:solidFill>
                  <a:srgbClr val="FF9393"/>
                </a:solidFill>
                <a:latin typeface="Consolas" panose="020B0609020204030204" pitchFamily="49" charset="0"/>
              </a:rPr>
              <a:t>------------|----------|------------|</a:t>
            </a:r>
          </a:p>
          <a:p>
            <a:r>
              <a:rPr lang="en-US" dirty="0">
                <a:solidFill>
                  <a:srgbClr val="FF9393"/>
                </a:solidFill>
                <a:latin typeface="Consolas" panose="020B0609020204030204" pitchFamily="49" charset="0"/>
              </a:rPr>
              <a:t>  38,667,273|Allison   |</a:t>
            </a:r>
            <a:r>
              <a:rPr lang="en-US" dirty="0" err="1">
                <a:solidFill>
                  <a:srgbClr val="FF9393"/>
                </a:solidFill>
                <a:latin typeface="Consolas" panose="020B0609020204030204" pitchFamily="49" charset="0"/>
              </a:rPr>
              <a:t>Doney</a:t>
            </a:r>
            <a:r>
              <a:rPr lang="en-US" dirty="0">
                <a:solidFill>
                  <a:srgbClr val="FF9393"/>
                </a:solidFill>
                <a:latin typeface="Consolas" panose="020B0609020204030204" pitchFamily="49" charset="0"/>
              </a:rPr>
              <a:t>       |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37,791,646|John      |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Doney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       |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36,429,385|Donna     |Flynn       |</a:t>
            </a:r>
          </a:p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  36,932,677|Donna S.  |Flynn       |</a:t>
            </a:r>
          </a:p>
          <a:p>
            <a:r>
              <a:rPr lang="en-US" dirty="0">
                <a:solidFill>
                  <a:srgbClr val="FF9393"/>
                </a:solidFill>
                <a:latin typeface="Consolas" panose="020B0609020204030204" pitchFamily="49" charset="0"/>
              </a:rPr>
              <a:t>  36,293,145|Emily     |Flynn       |</a:t>
            </a:r>
          </a:p>
          <a:p>
            <a:r>
              <a:rPr lang="en-US" dirty="0">
                <a:solidFill>
                  <a:srgbClr val="FF9393"/>
                </a:solidFill>
                <a:latin typeface="Consolas" panose="020B0609020204030204" pitchFamily="49" charset="0"/>
              </a:rPr>
              <a:t>  38,764,335|Diane     |Steed       |</a:t>
            </a:r>
          </a:p>
          <a:p>
            <a:r>
              <a:rPr lang="en-US" dirty="0">
                <a:solidFill>
                  <a:srgbClr val="FF9393"/>
                </a:solidFill>
                <a:latin typeface="Consolas" panose="020B0609020204030204" pitchFamily="49" charset="0"/>
              </a:rPr>
              <a:t>  34,999,980|Burt      |Steele      |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37,443,723|Donna     |Steele Flynn|</a:t>
            </a:r>
          </a:p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  36,083,060|Donna     |Steele-Flynn|</a:t>
            </a:r>
          </a:p>
          <a:p>
            <a:r>
              <a:rPr lang="en-US" dirty="0">
                <a:solidFill>
                  <a:srgbClr val="FF9393"/>
                </a:solidFill>
                <a:latin typeface="Consolas" panose="020B0609020204030204" pitchFamily="49" charset="0"/>
              </a:rPr>
              <a:t>  36,645,401|James A.  |Stem,       |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813536-51C3-4BE6-8912-436EF9AE99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23" t="14401" r="29579" b="16526"/>
          <a:stretch/>
        </p:blipFill>
        <p:spPr>
          <a:xfrm>
            <a:off x="8039017" y="1943100"/>
            <a:ext cx="1435266" cy="1008566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308C03-2116-44F1-BDE7-3A37BC6E35AB}"/>
              </a:ext>
            </a:extLst>
          </p:cNvPr>
          <p:cNvSpPr/>
          <p:nvPr/>
        </p:nvSpPr>
        <p:spPr>
          <a:xfrm>
            <a:off x="9151150" y="3919754"/>
            <a:ext cx="646265" cy="782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37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architecture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0790EDE-0AD3-4CE0-943E-2D13A4D45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Choices</a:t>
            </a:r>
            <a:endParaRPr lang="en-US" dirty="0"/>
          </a:p>
          <a:p>
            <a:pPr lvl="1"/>
            <a:r>
              <a:rPr lang="en-US" dirty="0" err="1"/>
              <a:t>entity</a:t>
            </a:r>
            <a:r>
              <a:rPr lang="en-US" baseline="-25000" dirty="0" err="1"/>
              <a:t>i</a:t>
            </a:r>
            <a:r>
              <a:rPr lang="en-US" dirty="0"/>
              <a:t> = </a:t>
            </a:r>
            <a:r>
              <a:rPr lang="en-US" dirty="0" err="1"/>
              <a:t>entity</a:t>
            </a:r>
            <a:r>
              <a:rPr lang="en-US" baseline="-25000" dirty="0" err="1"/>
              <a:t>j</a:t>
            </a:r>
            <a:r>
              <a:rPr lang="en-US" dirty="0"/>
              <a:t> = …</a:t>
            </a:r>
          </a:p>
          <a:p>
            <a:pPr lvl="1"/>
            <a:r>
              <a:rPr lang="en-US" dirty="0"/>
              <a:t>    data is interpreted</a:t>
            </a:r>
            <a:br>
              <a:rPr lang="en-US" dirty="0"/>
            </a:br>
            <a:r>
              <a:rPr lang="en-US" dirty="0"/>
              <a:t> and transformed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2C5911-F474-48B5-877F-19B41A59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ED2C80C-7ED1-436C-B3B7-534CD08F7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5232"/>
          <a:stretch/>
        </p:blipFill>
        <p:spPr>
          <a:xfrm>
            <a:off x="9107335" y="941324"/>
            <a:ext cx="3048368" cy="52356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E2933F-BEB7-4C5C-A956-BF9111D44A03}"/>
              </a:ext>
            </a:extLst>
          </p:cNvPr>
          <p:cNvSpPr txBox="1"/>
          <p:nvPr/>
        </p:nvSpPr>
        <p:spPr>
          <a:xfrm>
            <a:off x="5232921" y="5342788"/>
            <a:ext cx="4241362" cy="1323439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9393"/>
                </a:solidFill>
                <a:latin typeface="Consolas" panose="020B0609020204030204" pitchFamily="49" charset="0"/>
              </a:rPr>
              <a:t>uuid|first_name|last_name</a:t>
            </a:r>
            <a:r>
              <a:rPr lang="en-US" sz="2000" dirty="0">
                <a:solidFill>
                  <a:srgbClr val="FF9393"/>
                </a:solidFill>
                <a:latin typeface="Consolas" panose="020B0609020204030204" pitchFamily="49" charset="0"/>
              </a:rPr>
              <a:t>   |</a:t>
            </a:r>
            <a:br>
              <a:rPr lang="en-US" sz="2000" dirty="0">
                <a:solidFill>
                  <a:srgbClr val="FF9393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FF9393"/>
                </a:solidFill>
                <a:latin typeface="Consolas" panose="020B0609020204030204" pitchFamily="49" charset="0"/>
              </a:rPr>
              <a:t>----|----------|------------|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aec2|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John      |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Doney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|</a:t>
            </a:r>
            <a:endParaRPr lang="en-US" sz="20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ed3e|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Donna     |Steele-Flynn|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936E00-34DE-47F7-B35F-D1FDBB136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23" t="14401" r="29579" b="16526"/>
          <a:stretch/>
        </p:blipFill>
        <p:spPr>
          <a:xfrm>
            <a:off x="8039017" y="1943100"/>
            <a:ext cx="1435266" cy="1008566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DA7FCC-C366-459B-9B38-E8050582136B}"/>
              </a:ext>
            </a:extLst>
          </p:cNvPr>
          <p:cNvSpPr txBox="1"/>
          <p:nvPr/>
        </p:nvSpPr>
        <p:spPr>
          <a:xfrm>
            <a:off x="8054603" y="3559143"/>
            <a:ext cx="1435266" cy="726728"/>
          </a:xfrm>
          <a:prstGeom prst="rect">
            <a:avLst/>
          </a:prstGeom>
          <a:solidFill>
            <a:srgbClr val="404040"/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850" b="1" dirty="0">
                <a:solidFill>
                  <a:schemeClr val="bg1"/>
                </a:solidFill>
                <a:latin typeface="Consolas" panose="020B0609020204030204" pitchFamily="49" charset="0"/>
              </a:rPr>
              <a:t>|John    |</a:t>
            </a:r>
            <a:r>
              <a:rPr lang="en-US" sz="85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Doney</a:t>
            </a:r>
            <a:r>
              <a:rPr lang="en-US" sz="850" b="1" dirty="0">
                <a:solidFill>
                  <a:schemeClr val="bg1"/>
                </a:solidFill>
                <a:latin typeface="Consolas" panose="020B0609020204030204" pitchFamily="49" charset="0"/>
              </a:rPr>
              <a:t>       |</a:t>
            </a:r>
          </a:p>
          <a:p>
            <a:r>
              <a:rPr lang="en-US" sz="850" b="1" dirty="0">
                <a:solidFill>
                  <a:schemeClr val="bg1"/>
                </a:solidFill>
                <a:latin typeface="Consolas" panose="020B0609020204030204" pitchFamily="49" charset="0"/>
              </a:rPr>
              <a:t>|Donna   |Flynn       |</a:t>
            </a:r>
          </a:p>
          <a:p>
            <a:r>
              <a:rPr lang="en-US" sz="850" b="1" dirty="0">
                <a:solidFill>
                  <a:schemeClr val="bg1"/>
                </a:solidFill>
                <a:latin typeface="Consolas" panose="020B0609020204030204" pitchFamily="49" charset="0"/>
              </a:rPr>
              <a:t>|Donna </a:t>
            </a:r>
            <a:r>
              <a:rPr lang="en-US" sz="85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S.|Flynn</a:t>
            </a:r>
            <a:r>
              <a:rPr lang="en-US" sz="850" b="1" dirty="0">
                <a:solidFill>
                  <a:schemeClr val="bg1"/>
                </a:solidFill>
                <a:latin typeface="Consolas" panose="020B0609020204030204" pitchFamily="49" charset="0"/>
              </a:rPr>
              <a:t>       |</a:t>
            </a:r>
          </a:p>
          <a:p>
            <a:r>
              <a:rPr lang="en-US" sz="850" b="1" dirty="0">
                <a:solidFill>
                  <a:schemeClr val="bg1"/>
                </a:solidFill>
                <a:latin typeface="Consolas" panose="020B0609020204030204" pitchFamily="49" charset="0"/>
              </a:rPr>
              <a:t>|Donna   |Steele Flynn|</a:t>
            </a:r>
          </a:p>
          <a:p>
            <a:r>
              <a:rPr lang="en-US" sz="850" b="1" dirty="0">
                <a:solidFill>
                  <a:schemeClr val="bg1"/>
                </a:solidFill>
                <a:latin typeface="Consolas" panose="020B0609020204030204" pitchFamily="49" charset="0"/>
              </a:rPr>
              <a:t>|Donna   |Steele-Flynn|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44941-C5B1-4F21-9F89-D6A73BE505D0}"/>
              </a:ext>
            </a:extLst>
          </p:cNvPr>
          <p:cNvSpPr txBox="1"/>
          <p:nvPr/>
        </p:nvSpPr>
        <p:spPr>
          <a:xfrm>
            <a:off x="191404" y="4447356"/>
            <a:ext cx="3692664" cy="2246769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9393"/>
                </a:solidFill>
                <a:latin typeface="Consolas" panose="020B0609020204030204" pitchFamily="49" charset="0"/>
              </a:rPr>
              <a:t>|</a:t>
            </a:r>
            <a:r>
              <a:rPr lang="en-US" sz="2000" dirty="0" err="1">
                <a:solidFill>
                  <a:srgbClr val="FF9393"/>
                </a:solidFill>
                <a:latin typeface="Consolas" panose="020B0609020204030204" pitchFamily="49" charset="0"/>
              </a:rPr>
              <a:t>first_name|last_name</a:t>
            </a:r>
            <a:r>
              <a:rPr lang="en-US" sz="2000" dirty="0">
                <a:solidFill>
                  <a:srgbClr val="FF9393"/>
                </a:solidFill>
                <a:latin typeface="Consolas" panose="020B0609020204030204" pitchFamily="49" charset="0"/>
              </a:rPr>
              <a:t>   |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9393"/>
                </a:solidFill>
                <a:latin typeface="Consolas" panose="020B0609020204030204" pitchFamily="49" charset="0"/>
              </a:rPr>
              <a:t>|----------|------------|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|John      |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Doney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|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|Donna     |Flynn       |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|Donna S.  |Flynn       |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|Donna     |Steele Flynn|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|Donna     |Steele-Flynn|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3460004-72DF-47AF-9A0F-28D83F9013FB}"/>
              </a:ext>
            </a:extLst>
          </p:cNvPr>
          <p:cNvCxnSpPr>
            <a:cxnSpLocks/>
          </p:cNvCxnSpPr>
          <p:nvPr/>
        </p:nvCxnSpPr>
        <p:spPr>
          <a:xfrm>
            <a:off x="3884068" y="5234622"/>
            <a:ext cx="1348853" cy="895581"/>
          </a:xfrm>
          <a:prstGeom prst="straightConnector1">
            <a:avLst/>
          </a:prstGeom>
          <a:ln w="76200">
            <a:solidFill>
              <a:srgbClr val="9292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E7DE53-0591-4BA7-B426-5438D1CB17BA}"/>
              </a:ext>
            </a:extLst>
          </p:cNvPr>
          <p:cNvCxnSpPr>
            <a:cxnSpLocks/>
          </p:cNvCxnSpPr>
          <p:nvPr/>
        </p:nvCxnSpPr>
        <p:spPr>
          <a:xfrm>
            <a:off x="3955850" y="5570740"/>
            <a:ext cx="1277071" cy="830049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ABAE5F-AA11-4378-88DB-88C566D3F4D9}"/>
              </a:ext>
            </a:extLst>
          </p:cNvPr>
          <p:cNvCxnSpPr>
            <a:cxnSpLocks/>
          </p:cNvCxnSpPr>
          <p:nvPr/>
        </p:nvCxnSpPr>
        <p:spPr>
          <a:xfrm>
            <a:off x="3884068" y="5882140"/>
            <a:ext cx="1348853" cy="561919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1458DE-13F3-43F5-A604-C1C599F2BBDD}"/>
              </a:ext>
            </a:extLst>
          </p:cNvPr>
          <p:cNvCxnSpPr>
            <a:cxnSpLocks/>
          </p:cNvCxnSpPr>
          <p:nvPr/>
        </p:nvCxnSpPr>
        <p:spPr>
          <a:xfrm>
            <a:off x="3884068" y="6185637"/>
            <a:ext cx="1348853" cy="298762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320C826-6551-452B-A110-9A6AF7E69DDA}"/>
              </a:ext>
            </a:extLst>
          </p:cNvPr>
          <p:cNvCxnSpPr>
            <a:cxnSpLocks/>
          </p:cNvCxnSpPr>
          <p:nvPr/>
        </p:nvCxnSpPr>
        <p:spPr>
          <a:xfrm>
            <a:off x="3884068" y="6480425"/>
            <a:ext cx="1348853" cy="416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aphic 5" descr="Warning">
            <a:extLst>
              <a:ext uri="{FF2B5EF4-FFF2-40B4-BE49-F238E27FC236}">
                <a16:creationId xmlns:a16="http://schemas.microsoft.com/office/drawing/2014/main" id="{0E151C38-3CA4-4B99-9451-7B6FDAA83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4842" y="2494027"/>
            <a:ext cx="344919" cy="34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67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architecture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A356B6-09D1-4D1F-A453-3358CA2D0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2545"/>
            <a:ext cx="10515600" cy="5173230"/>
          </a:xfrm>
        </p:spPr>
        <p:txBody>
          <a:bodyPr>
            <a:normAutofit/>
          </a:bodyPr>
          <a:lstStyle/>
          <a:p>
            <a:r>
              <a:rPr lang="en-US" dirty="0"/>
              <a:t>Raw:</a:t>
            </a:r>
          </a:p>
          <a:p>
            <a:pPr lvl="1"/>
            <a:r>
              <a:rPr lang="en-US" dirty="0"/>
              <a:t>Original data, from Postgres</a:t>
            </a:r>
          </a:p>
          <a:p>
            <a:pPr lvl="1"/>
            <a:r>
              <a:rPr lang="en-US" dirty="0"/>
              <a:t>FDW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Relational:</a:t>
            </a:r>
          </a:p>
          <a:p>
            <a:pPr lvl="1"/>
            <a:r>
              <a:rPr lang="en-US" dirty="0"/>
              <a:t>Normalize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Consolidated:</a:t>
            </a:r>
          </a:p>
          <a:p>
            <a:pPr lvl="1"/>
            <a:r>
              <a:rPr lang="en-US" dirty="0"/>
              <a:t>Choices</a:t>
            </a:r>
          </a:p>
          <a:p>
            <a:pPr lvl="1"/>
            <a:r>
              <a:rPr lang="en-US" dirty="0"/>
              <a:t>Interpret</a:t>
            </a:r>
          </a:p>
          <a:p>
            <a:pPr lvl="1"/>
            <a:r>
              <a:rPr lang="en-US" dirty="0"/>
              <a:t>Consolidation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22841A-9EFA-427A-8C67-D4E7B062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F079F-A4EC-4F69-990A-1C194FBC1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335" y="941325"/>
            <a:ext cx="3048368" cy="4975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7C1F0-B908-482C-B2A2-7769FFCCBB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23" t="14401" r="29579" b="16526"/>
          <a:stretch/>
        </p:blipFill>
        <p:spPr>
          <a:xfrm>
            <a:off x="7639766" y="1662545"/>
            <a:ext cx="1908093" cy="1289121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BC33B9-1884-4620-93F3-AF611C30526A}"/>
              </a:ext>
            </a:extLst>
          </p:cNvPr>
          <p:cNvSpPr txBox="1"/>
          <p:nvPr/>
        </p:nvSpPr>
        <p:spPr>
          <a:xfrm>
            <a:off x="7655352" y="3559143"/>
            <a:ext cx="1892507" cy="919089"/>
          </a:xfrm>
          <a:prstGeom prst="rect">
            <a:avLst/>
          </a:prstGeom>
          <a:solidFill>
            <a:srgbClr val="404040"/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|John    |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Doney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|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|Donna   |Flynn       |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|Donna 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S.|Flynn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|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|Donna   |Steele Flynn|</a:t>
            </a:r>
          </a:p>
          <a:p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|Donna   |Steele-Flynn|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40305B-8F55-4582-98CF-61367EC9393B}"/>
              </a:ext>
            </a:extLst>
          </p:cNvPr>
          <p:cNvSpPr txBox="1"/>
          <p:nvPr/>
        </p:nvSpPr>
        <p:spPr>
          <a:xfrm>
            <a:off x="7639766" y="5226509"/>
            <a:ext cx="1908093" cy="411257"/>
          </a:xfrm>
          <a:prstGeom prst="rect">
            <a:avLst/>
          </a:prstGeom>
          <a:solidFill>
            <a:srgbClr val="404040"/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aec2|</a:t>
            </a:r>
            <a:r>
              <a:rPr lang="en-US" sz="11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John |</a:t>
            </a:r>
            <a:r>
              <a:rPr lang="en-US" sz="11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Doney</a:t>
            </a:r>
            <a:r>
              <a:rPr lang="en-US" sz="11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|</a:t>
            </a:r>
            <a:endParaRPr lang="en-US" sz="11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</a:rPr>
              <a:t>ed3e|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Donna|Steele-Flynn|</a:t>
            </a:r>
          </a:p>
        </p:txBody>
      </p:sp>
    </p:spTree>
    <p:extLst>
      <p:ext uri="{BB962C8B-B14F-4D97-AF65-F5344CB8AC3E}">
        <p14:creationId xmlns:p14="http://schemas.microsoft.com/office/powerpoint/2010/main" val="277891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5707-0EA1-4D45-B705-990E88BF4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8DD24-5188-472D-AAB6-86BCC3D12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Strategy 3: </a:t>
            </a:r>
            <a:br>
              <a:rPr lang="en-US" dirty="0"/>
            </a:br>
            <a:r>
              <a:rPr lang="en-US" dirty="0"/>
              <a:t>Conflicting data sources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967CC1-A1FC-412A-A8A3-C06F80B21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39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3A30F3-6C90-44B1-9DF0-6CBC505839A4}"/>
              </a:ext>
            </a:extLst>
          </p:cNvPr>
          <p:cNvSpPr txBox="1">
            <a:spLocks/>
          </p:cNvSpPr>
          <p:nvPr/>
        </p:nvSpPr>
        <p:spPr>
          <a:xfrm>
            <a:off x="7616371" y="1594282"/>
            <a:ext cx="4575629" cy="505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n-US" dirty="0">
                <a:solidFill>
                  <a:prstClr val="black"/>
                </a:solidFill>
              </a:rPr>
            </a:br>
            <a:endParaRPr lang="en-US" dirty="0">
              <a:solidFill>
                <a:prstClr val="black"/>
              </a:solidFill>
            </a:endParaRPr>
          </a:p>
          <a:p>
            <a:pPr>
              <a:lnSpc>
                <a:spcPct val="100000"/>
              </a:lnSpc>
              <a:spcAft>
                <a:spcPts val="700"/>
              </a:spcAft>
            </a:pPr>
            <a:r>
              <a:rPr lang="en-US" dirty="0">
                <a:solidFill>
                  <a:srgbClr val="D9D9D9"/>
                </a:solidFill>
              </a:rPr>
              <a:t>Data is </a:t>
            </a:r>
            <a:r>
              <a:rPr lang="en-US" b="1" dirty="0">
                <a:solidFill>
                  <a:srgbClr val="D9D9D9"/>
                </a:solidFill>
              </a:rPr>
              <a:t>fuzzy</a:t>
            </a:r>
            <a:br>
              <a:rPr lang="en-US" b="1" dirty="0">
                <a:solidFill>
                  <a:srgbClr val="D9D9D9"/>
                </a:solidFill>
              </a:rPr>
            </a:br>
            <a:r>
              <a:rPr lang="en-US" dirty="0">
                <a:solidFill>
                  <a:srgbClr val="D9D9D9"/>
                </a:solidFill>
              </a:rPr>
              <a:t>“</a:t>
            </a:r>
            <a:r>
              <a:rPr lang="en-US" i="1" dirty="0">
                <a:solidFill>
                  <a:srgbClr val="D9D9D9"/>
                </a:solidFill>
              </a:rPr>
              <a:t>About 10k$”</a:t>
            </a:r>
          </a:p>
          <a:p>
            <a:pPr>
              <a:lnSpc>
                <a:spcPct val="100000"/>
              </a:lnSpc>
              <a:spcAft>
                <a:spcPts val="700"/>
              </a:spcAft>
            </a:pPr>
            <a:r>
              <a:rPr lang="en-US" dirty="0">
                <a:solidFill>
                  <a:srgbClr val="D9D9D9"/>
                </a:solidFill>
              </a:rPr>
              <a:t>Data </a:t>
            </a:r>
            <a:r>
              <a:rPr lang="en-US" b="1" dirty="0">
                <a:solidFill>
                  <a:srgbClr val="D9D9D9"/>
                </a:solidFill>
              </a:rPr>
              <a:t>definition</a:t>
            </a:r>
            <a:r>
              <a:rPr lang="en-US" dirty="0">
                <a:solidFill>
                  <a:srgbClr val="D9D9D9"/>
                </a:solidFill>
              </a:rPr>
              <a:t> is ambiguous</a:t>
            </a:r>
            <a:br>
              <a:rPr lang="en-US" dirty="0">
                <a:solidFill>
                  <a:srgbClr val="D9D9D9"/>
                </a:solidFill>
              </a:rPr>
            </a:br>
            <a:r>
              <a:rPr lang="en-US" i="1" dirty="0">
                <a:solidFill>
                  <a:srgbClr val="D9D9D9"/>
                </a:solidFill>
              </a:rPr>
              <a:t>“influence”</a:t>
            </a:r>
            <a:r>
              <a:rPr lang="en-US" b="1" i="1" dirty="0">
                <a:solidFill>
                  <a:srgbClr val="D9D9D9"/>
                </a:solidFill>
              </a:rPr>
              <a:t> </a:t>
            </a:r>
            <a:r>
              <a:rPr lang="en-US" i="1" dirty="0">
                <a:solidFill>
                  <a:srgbClr val="D9D9D9"/>
                </a:solidFill>
              </a:rPr>
              <a:t>on employees?</a:t>
            </a:r>
            <a:endParaRPr lang="en-US" dirty="0">
              <a:solidFill>
                <a:srgbClr val="D9D9D9"/>
              </a:solidFill>
            </a:endParaRPr>
          </a:p>
          <a:p>
            <a:pPr>
              <a:lnSpc>
                <a:spcPct val="100000"/>
              </a:lnSpc>
              <a:spcAft>
                <a:spcPts val="700"/>
              </a:spcAft>
            </a:pPr>
            <a:r>
              <a:rPr lang="en-US" b="1" dirty="0">
                <a:solidFill>
                  <a:schemeClr val="tx1"/>
                </a:solidFill>
              </a:rPr>
              <a:t>Conflicting</a:t>
            </a:r>
            <a:r>
              <a:rPr lang="en-US" dirty="0">
                <a:solidFill>
                  <a:schemeClr val="tx1"/>
                </a:solidFill>
              </a:rPr>
              <a:t> data sources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i="1" dirty="0">
                <a:solidFill>
                  <a:schemeClr val="tx1"/>
                </a:solidFill>
              </a:rPr>
              <a:t>“J. McCain”   </a:t>
            </a:r>
            <a:r>
              <a:rPr lang="en-US" b="1" dirty="0">
                <a:solidFill>
                  <a:schemeClr val="tx1"/>
                </a:solidFill>
              </a:rPr>
              <a:t>VS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“McCain, John S.”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Aft>
                <a:spcPts val="7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Specific to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Social Sciences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: 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Explore, be Explainable</a:t>
            </a:r>
          </a:p>
        </p:txBody>
      </p:sp>
    </p:spTree>
    <p:extLst>
      <p:ext uri="{BB962C8B-B14F-4D97-AF65-F5344CB8AC3E}">
        <p14:creationId xmlns:p14="http://schemas.microsoft.com/office/powerpoint/2010/main" val="1189140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6860A-8626-464A-AD7A-65A9778EF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1070"/>
            <a:ext cx="10515600" cy="4514418"/>
          </a:xfrm>
        </p:spPr>
        <p:txBody>
          <a:bodyPr/>
          <a:lstStyle/>
          <a:p>
            <a:r>
              <a:rPr lang="en-US" dirty="0"/>
              <a:t>Paris historical map: 18</a:t>
            </a:r>
            <a:r>
              <a:rPr lang="en-US" baseline="30000" dirty="0"/>
              <a:t>th</a:t>
            </a:r>
            <a:r>
              <a:rPr lang="en-US" dirty="0"/>
              <a:t> and 19</a:t>
            </a:r>
            <a:r>
              <a:rPr lang="en-US" baseline="30000" dirty="0"/>
              <a:t>th</a:t>
            </a:r>
            <a:r>
              <a:rPr lang="en-US" dirty="0"/>
              <a:t> century, in</a:t>
            </a:r>
            <a:r>
              <a:rPr lang="en-US" b="1" dirty="0"/>
              <a:t> </a:t>
            </a:r>
            <a:r>
              <a:rPr lang="en-US" b="1" dirty="0">
                <a:solidFill>
                  <a:srgbClr val="404040"/>
                </a:solidFill>
                <a:latin typeface="Lato" panose="020F0502020204030203" pitchFamily="34" charset="0"/>
              </a:rPr>
              <a:t>Postgres</a:t>
            </a:r>
          </a:p>
          <a:p>
            <a:r>
              <a:rPr lang="en-US" dirty="0"/>
              <a:t>Where is (address; date)?</a:t>
            </a:r>
          </a:p>
          <a:p>
            <a:r>
              <a:rPr lang="en-US" b="1" dirty="0"/>
              <a:t>Social Dynamics in Urban Context</a:t>
            </a:r>
          </a:p>
        </p:txBody>
      </p:sp>
      <p:pic>
        <p:nvPicPr>
          <p:cNvPr id="1026" name="Picture 2" descr="Paris School of Economics - PSE - Home | Facebook">
            <a:extLst>
              <a:ext uri="{FF2B5EF4-FFF2-40B4-BE49-F238E27FC236}">
                <a16:creationId xmlns:a16="http://schemas.microsoft.com/office/drawing/2014/main" id="{5CBD39D3-BB09-4916-B8AA-B0674C1F7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409" y="97205"/>
            <a:ext cx="1222129" cy="122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4961C085-501E-4347-B398-33314716B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309" y="108154"/>
            <a:ext cx="1076847" cy="1074748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FA165581-45AF-4391-AD37-DB1C473A1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25" y="108154"/>
            <a:ext cx="963089" cy="1059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A9FEBB-983B-414D-8C25-6E94096D4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" y="3360471"/>
            <a:ext cx="11726364" cy="307870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C3E99-594C-48AC-83E8-D9EB1DB7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304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Consolidation?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0790EDE-0AD3-4CE0-943E-2D13A4D45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Consolidation:</a:t>
            </a:r>
            <a:br>
              <a:rPr lang="en-US" dirty="0"/>
            </a:br>
            <a:r>
              <a:rPr lang="en-US" dirty="0"/>
              <a:t>Decide </a:t>
            </a:r>
            <a:r>
              <a:rPr lang="en-US" i="1" dirty="0"/>
              <a:t>entity</a:t>
            </a:r>
            <a:r>
              <a:rPr lang="en-US" i="1" baseline="-25000" dirty="0"/>
              <a:t>1</a:t>
            </a:r>
            <a:r>
              <a:rPr lang="en-US" dirty="0"/>
              <a:t> = </a:t>
            </a:r>
            <a:r>
              <a:rPr lang="en-US" i="1" dirty="0"/>
              <a:t>entity</a:t>
            </a:r>
            <a:r>
              <a:rPr lang="en-US" i="1" baseline="-25000" dirty="0"/>
              <a:t>2</a:t>
            </a:r>
          </a:p>
          <a:p>
            <a:r>
              <a:rPr lang="en-US" dirty="0"/>
              <a:t>Can be any type of entity</a:t>
            </a:r>
          </a:p>
          <a:p>
            <a:pPr lvl="1"/>
            <a:r>
              <a:rPr lang="en-US" dirty="0"/>
              <a:t>People</a:t>
            </a:r>
          </a:p>
          <a:p>
            <a:pPr lvl="1"/>
            <a:r>
              <a:rPr lang="en-US" dirty="0"/>
              <a:t>Companies</a:t>
            </a:r>
          </a:p>
          <a:p>
            <a:pPr lvl="1"/>
            <a:r>
              <a:rPr lang="en-US" dirty="0"/>
              <a:t>Government agencies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2C5911-F474-48B5-877F-19B41A59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E2933F-BEB7-4C5C-A956-BF9111D44A03}"/>
              </a:ext>
            </a:extLst>
          </p:cNvPr>
          <p:cNvSpPr txBox="1"/>
          <p:nvPr/>
        </p:nvSpPr>
        <p:spPr>
          <a:xfrm>
            <a:off x="6512238" y="5387195"/>
            <a:ext cx="4241362" cy="1323439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uuid|</a:t>
            </a:r>
            <a:r>
              <a:rPr lang="en-US" sz="2000" dirty="0" err="1">
                <a:solidFill>
                  <a:srgbClr val="FF9393"/>
                </a:solidFill>
                <a:latin typeface="Consolas" panose="020B0609020204030204" pitchFamily="49" charset="0"/>
              </a:rPr>
              <a:t>first_name|last_name</a:t>
            </a:r>
            <a:r>
              <a:rPr lang="en-US" sz="2000" dirty="0">
                <a:solidFill>
                  <a:srgbClr val="FF9393"/>
                </a:solidFill>
                <a:latin typeface="Consolas" panose="020B0609020204030204" pitchFamily="49" charset="0"/>
              </a:rPr>
              <a:t>   |</a:t>
            </a:r>
            <a:br>
              <a:rPr lang="en-US" sz="2000" dirty="0">
                <a:solidFill>
                  <a:srgbClr val="FF9393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FF9393"/>
                </a:solidFill>
                <a:latin typeface="Consolas" panose="020B0609020204030204" pitchFamily="49" charset="0"/>
              </a:rPr>
              <a:t>----|----------|------------|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aec2|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John      |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Doney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|</a:t>
            </a:r>
            <a:endParaRPr lang="en-US" sz="20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ed3e|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Donna     |Steele-Flynn|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44941-C5B1-4F21-9F89-D6A73BE505D0}"/>
              </a:ext>
            </a:extLst>
          </p:cNvPr>
          <p:cNvSpPr txBox="1"/>
          <p:nvPr/>
        </p:nvSpPr>
        <p:spPr>
          <a:xfrm>
            <a:off x="1421674" y="5079418"/>
            <a:ext cx="3692664" cy="1631216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|John      |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Doney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|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|Donna     |Flynn       |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|Donna S.  |Flynn       |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|Donna     |Steele Flynn|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|Donna     |Steele-Flynn|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3460004-72DF-47AF-9A0F-28D83F9013FB}"/>
              </a:ext>
            </a:extLst>
          </p:cNvPr>
          <p:cNvCxnSpPr>
            <a:cxnSpLocks/>
          </p:cNvCxnSpPr>
          <p:nvPr/>
        </p:nvCxnSpPr>
        <p:spPr>
          <a:xfrm>
            <a:off x="4889640" y="5257713"/>
            <a:ext cx="1584967" cy="886119"/>
          </a:xfrm>
          <a:prstGeom prst="straightConnector1">
            <a:avLst/>
          </a:prstGeom>
          <a:ln w="76200">
            <a:solidFill>
              <a:srgbClr val="9292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E7DE53-0591-4BA7-B426-5438D1CB17BA}"/>
              </a:ext>
            </a:extLst>
          </p:cNvPr>
          <p:cNvCxnSpPr>
            <a:cxnSpLocks/>
          </p:cNvCxnSpPr>
          <p:nvPr/>
        </p:nvCxnSpPr>
        <p:spPr>
          <a:xfrm>
            <a:off x="4918572" y="5587651"/>
            <a:ext cx="1556035" cy="826767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ABAE5F-AA11-4378-88DB-88C566D3F4D9}"/>
              </a:ext>
            </a:extLst>
          </p:cNvPr>
          <p:cNvCxnSpPr>
            <a:cxnSpLocks/>
          </p:cNvCxnSpPr>
          <p:nvPr/>
        </p:nvCxnSpPr>
        <p:spPr>
          <a:xfrm>
            <a:off x="4918572" y="5895026"/>
            <a:ext cx="1556035" cy="562662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1458DE-13F3-43F5-A604-C1C599F2BBDD}"/>
              </a:ext>
            </a:extLst>
          </p:cNvPr>
          <p:cNvCxnSpPr>
            <a:cxnSpLocks/>
          </p:cNvCxnSpPr>
          <p:nvPr/>
        </p:nvCxnSpPr>
        <p:spPr>
          <a:xfrm>
            <a:off x="4940255" y="6210367"/>
            <a:ext cx="1534352" cy="287661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320C826-6551-452B-A110-9A6AF7E69DDA}"/>
              </a:ext>
            </a:extLst>
          </p:cNvPr>
          <p:cNvCxnSpPr>
            <a:cxnSpLocks/>
          </p:cNvCxnSpPr>
          <p:nvPr/>
        </p:nvCxnSpPr>
        <p:spPr>
          <a:xfrm>
            <a:off x="4940255" y="6513122"/>
            <a:ext cx="1534352" cy="225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380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Consolidation: simple case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0790EDE-0AD3-4CE0-943E-2D13A4D45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Simplest solution:</a:t>
            </a:r>
            <a:br>
              <a:rPr lang="en-US" dirty="0"/>
            </a:br>
            <a:r>
              <a:rPr lang="en-US" dirty="0"/>
              <a:t>entity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cleaning </a:t>
            </a:r>
            <a:r>
              <a:rPr lang="en-US" dirty="0">
                <a:sym typeface="Wingdings" panose="05000000000000000000" pitchFamily="2" charset="2"/>
              </a:rPr>
              <a:t> strict equality</a:t>
            </a:r>
          </a:p>
          <a:p>
            <a:r>
              <a:rPr lang="en-US" dirty="0">
                <a:sym typeface="Wingdings" panose="05000000000000000000" pitchFamily="2" charset="2"/>
              </a:rPr>
              <a:t>ex: US. States: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Very convenient</a:t>
            </a:r>
          </a:p>
          <a:p>
            <a:r>
              <a:rPr lang="en-US" dirty="0">
                <a:sym typeface="Wingdings" panose="05000000000000000000" pitchFamily="2" charset="2"/>
              </a:rPr>
              <a:t>Transitive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Rare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2C5911-F474-48B5-877F-19B41A59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44941-C5B1-4F21-9F89-D6A73BE505D0}"/>
              </a:ext>
            </a:extLst>
          </p:cNvPr>
          <p:cNvSpPr txBox="1"/>
          <p:nvPr/>
        </p:nvSpPr>
        <p:spPr>
          <a:xfrm>
            <a:off x="8570697" y="1744375"/>
            <a:ext cx="2505892" cy="1015663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S1|CALIFORNIA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S2|California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S3| 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california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Graphic 5" descr="Thumbs up sign">
            <a:extLst>
              <a:ext uri="{FF2B5EF4-FFF2-40B4-BE49-F238E27FC236}">
                <a16:creationId xmlns:a16="http://schemas.microsoft.com/office/drawing/2014/main" id="{3DFCD67E-66D0-41E8-A838-C853C2A79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2163" y="3595031"/>
            <a:ext cx="347206" cy="347206"/>
          </a:xfrm>
          <a:prstGeom prst="rect">
            <a:avLst/>
          </a:prstGeom>
        </p:spPr>
      </p:pic>
      <p:pic>
        <p:nvPicPr>
          <p:cNvPr id="8" name="Graphic 7" descr="Thumbs Down">
            <a:extLst>
              <a:ext uri="{FF2B5EF4-FFF2-40B4-BE49-F238E27FC236}">
                <a16:creationId xmlns:a16="http://schemas.microsoft.com/office/drawing/2014/main" id="{BA08C546-D264-4287-98A7-EADA7DC1B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163" y="5195455"/>
            <a:ext cx="375878" cy="375878"/>
          </a:xfrm>
          <a:prstGeom prst="rect">
            <a:avLst/>
          </a:prstGeom>
        </p:spPr>
      </p:pic>
      <p:pic>
        <p:nvPicPr>
          <p:cNvPr id="16" name="Graphic 15" descr="Thumbs up sign">
            <a:extLst>
              <a:ext uri="{FF2B5EF4-FFF2-40B4-BE49-F238E27FC236}">
                <a16:creationId xmlns:a16="http://schemas.microsoft.com/office/drawing/2014/main" id="{65A01E75-B3B1-4C65-B1E3-74C5C53D2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2163" y="4068040"/>
            <a:ext cx="347206" cy="34720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466AB6D-02D9-4F6A-83A8-C4A7B2551462}"/>
              </a:ext>
            </a:extLst>
          </p:cNvPr>
          <p:cNvSpPr/>
          <p:nvPr/>
        </p:nvSpPr>
        <p:spPr>
          <a:xfrm>
            <a:off x="5233929" y="3632044"/>
            <a:ext cx="759610" cy="47803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71238BF-5ACC-4337-8940-A802C4412636}"/>
              </a:ext>
            </a:extLst>
          </p:cNvPr>
          <p:cNvSpPr/>
          <p:nvPr/>
        </p:nvSpPr>
        <p:spPr>
          <a:xfrm>
            <a:off x="6075611" y="4385317"/>
            <a:ext cx="759610" cy="47803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D7D297-1873-4A5E-8E23-ADA3FDF624D6}"/>
              </a:ext>
            </a:extLst>
          </p:cNvPr>
          <p:cNvSpPr/>
          <p:nvPr/>
        </p:nvSpPr>
        <p:spPr>
          <a:xfrm>
            <a:off x="6917293" y="3627688"/>
            <a:ext cx="759610" cy="47803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11" name="Equals 10">
            <a:extLst>
              <a:ext uri="{FF2B5EF4-FFF2-40B4-BE49-F238E27FC236}">
                <a16:creationId xmlns:a16="http://schemas.microsoft.com/office/drawing/2014/main" id="{EA5B3416-8178-469D-B598-F648F3B75AF2}"/>
              </a:ext>
            </a:extLst>
          </p:cNvPr>
          <p:cNvSpPr/>
          <p:nvPr/>
        </p:nvSpPr>
        <p:spPr>
          <a:xfrm>
            <a:off x="5661308" y="4002345"/>
            <a:ext cx="556260" cy="556260"/>
          </a:xfrm>
          <a:prstGeom prst="mathEqua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E66C6B72-C0FE-47CE-ACB4-424E311EC88F}"/>
              </a:ext>
            </a:extLst>
          </p:cNvPr>
          <p:cNvSpPr/>
          <p:nvPr/>
        </p:nvSpPr>
        <p:spPr>
          <a:xfrm>
            <a:off x="6693264" y="3986070"/>
            <a:ext cx="556260" cy="556260"/>
          </a:xfrm>
          <a:prstGeom prst="mathEqua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6BBDC47A-D071-4894-8714-FB32EFF655DC}"/>
              </a:ext>
            </a:extLst>
          </p:cNvPr>
          <p:cNvSpPr/>
          <p:nvPr/>
        </p:nvSpPr>
        <p:spPr>
          <a:xfrm rot="5400000">
            <a:off x="8365655" y="3589933"/>
            <a:ext cx="566612" cy="1358886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F7ABB1C-240D-485D-8126-E895FCADA549}"/>
              </a:ext>
            </a:extLst>
          </p:cNvPr>
          <p:cNvSpPr/>
          <p:nvPr/>
        </p:nvSpPr>
        <p:spPr>
          <a:xfrm>
            <a:off x="9586393" y="3679120"/>
            <a:ext cx="759610" cy="47803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FEB1C20-D263-47F7-B5E4-0FAAF1A5B628}"/>
              </a:ext>
            </a:extLst>
          </p:cNvPr>
          <p:cNvSpPr/>
          <p:nvPr/>
        </p:nvSpPr>
        <p:spPr>
          <a:xfrm>
            <a:off x="10428075" y="4432393"/>
            <a:ext cx="759610" cy="47803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0AB4BB-DCB1-46C5-BB0E-2FA9B875EA94}"/>
              </a:ext>
            </a:extLst>
          </p:cNvPr>
          <p:cNvSpPr/>
          <p:nvPr/>
        </p:nvSpPr>
        <p:spPr>
          <a:xfrm>
            <a:off x="11269757" y="3674764"/>
            <a:ext cx="759610" cy="47803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49" name="Equals 48">
            <a:extLst>
              <a:ext uri="{FF2B5EF4-FFF2-40B4-BE49-F238E27FC236}">
                <a16:creationId xmlns:a16="http://schemas.microsoft.com/office/drawing/2014/main" id="{5D59A7E9-7779-4912-92B7-AACF9C0F442B}"/>
              </a:ext>
            </a:extLst>
          </p:cNvPr>
          <p:cNvSpPr/>
          <p:nvPr/>
        </p:nvSpPr>
        <p:spPr>
          <a:xfrm>
            <a:off x="10013772" y="4049421"/>
            <a:ext cx="556260" cy="556260"/>
          </a:xfrm>
          <a:prstGeom prst="mathEqua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BDF5B3A5-8BB7-462F-A53E-F7F07EA2CB2A}"/>
              </a:ext>
            </a:extLst>
          </p:cNvPr>
          <p:cNvSpPr/>
          <p:nvPr/>
        </p:nvSpPr>
        <p:spPr>
          <a:xfrm>
            <a:off x="11045728" y="4033146"/>
            <a:ext cx="556260" cy="556260"/>
          </a:xfrm>
          <a:prstGeom prst="mathEqua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Equals 50">
            <a:extLst>
              <a:ext uri="{FF2B5EF4-FFF2-40B4-BE49-F238E27FC236}">
                <a16:creationId xmlns:a16="http://schemas.microsoft.com/office/drawing/2014/main" id="{58F650E6-7766-44B8-B153-6DF0CA0EF140}"/>
              </a:ext>
            </a:extLst>
          </p:cNvPr>
          <p:cNvSpPr/>
          <p:nvPr/>
        </p:nvSpPr>
        <p:spPr>
          <a:xfrm>
            <a:off x="10529750" y="3629084"/>
            <a:ext cx="556260" cy="556260"/>
          </a:xfrm>
          <a:prstGeom prst="mathEqual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834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Consolidation: hard case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0790EDE-0AD3-4CE0-943E-2D13A4D45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similarity between entities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 use many things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Ex: name fuzzy similarity </a:t>
            </a:r>
          </a:p>
          <a:p>
            <a:pPr lvl="2"/>
            <a:r>
              <a:rPr lang="en-US" sz="2400" dirty="0">
                <a:solidFill>
                  <a:srgbClr val="404040"/>
                </a:solidFill>
                <a:latin typeface="Lato" panose="020F0502020204030203" pitchFamily="34" charset="0"/>
                <a:sym typeface="Wingdings" panose="05000000000000000000" pitchFamily="2" charset="2"/>
              </a:rPr>
              <a:t> Extension </a:t>
            </a:r>
            <a:r>
              <a:rPr lang="en-US" sz="3200" dirty="0" err="1">
                <a:solidFill>
                  <a:srgbClr val="404040"/>
                </a:solidFill>
                <a:latin typeface="Lato" panose="020F0502020204030203" pitchFamily="34" charset="0"/>
                <a:sym typeface="Wingdings" panose="05000000000000000000" pitchFamily="2" charset="2"/>
              </a:rPr>
              <a:t>Pg_trgm</a:t>
            </a:r>
            <a:endParaRPr lang="en-US" sz="2400" dirty="0">
              <a:solidFill>
                <a:srgbClr val="404040"/>
              </a:solidFill>
              <a:latin typeface="Lato" panose="020F050202020403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2C5911-F474-48B5-877F-19B41A59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44941-C5B1-4F21-9F89-D6A73BE505D0}"/>
              </a:ext>
            </a:extLst>
          </p:cNvPr>
          <p:cNvSpPr txBox="1"/>
          <p:nvPr/>
        </p:nvSpPr>
        <p:spPr>
          <a:xfrm>
            <a:off x="7969518" y="1512503"/>
            <a:ext cx="4059849" cy="1323439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L0|John      |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Doney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|</a:t>
            </a:r>
            <a:b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L1|Donna     |Flynn       |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L2|Donna S.  |Flynn       |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L3|Donna     |Steele Flynn|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1300DE-9188-407D-A7AE-B676649513E2}"/>
              </a:ext>
            </a:extLst>
          </p:cNvPr>
          <p:cNvSpPr txBox="1"/>
          <p:nvPr/>
        </p:nvSpPr>
        <p:spPr>
          <a:xfrm>
            <a:off x="1579436" y="3657832"/>
            <a:ext cx="8761174" cy="707886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9393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similarity</a:t>
            </a:r>
            <a:r>
              <a:rPr lang="en-US" sz="2000" dirty="0">
                <a:solidFill>
                  <a:srgbClr val="AAAAAA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'Donna Flynn'</a:t>
            </a:r>
            <a:r>
              <a:rPr lang="en-US" sz="2000" dirty="0">
                <a:solidFill>
                  <a:srgbClr val="AAAAAA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'Donna Steele Flynn'</a:t>
            </a:r>
            <a:r>
              <a:rPr lang="en-US" sz="2000" dirty="0">
                <a:solidFill>
                  <a:srgbClr val="AAAAAA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-- </a:t>
            </a:r>
            <a:r>
              <a:rPr lang="en-US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0.63</a:t>
            </a:r>
          </a:p>
          <a:p>
            <a:r>
              <a:rPr lang="it-IT" sz="2000" dirty="0">
                <a:solidFill>
                  <a:srgbClr val="AAAAAA"/>
                </a:solidFill>
                <a:latin typeface="Consolas" panose="020B0609020204030204" pitchFamily="49" charset="0"/>
              </a:rPr>
              <a:t>     , </a:t>
            </a:r>
            <a:r>
              <a:rPr lang="it-IT" sz="2000" dirty="0">
                <a:solidFill>
                  <a:srgbClr val="FFFFFF"/>
                </a:solidFill>
                <a:latin typeface="Consolas" panose="020B0609020204030204" pitchFamily="49" charset="0"/>
              </a:rPr>
              <a:t>similarity</a:t>
            </a:r>
            <a:r>
              <a:rPr lang="it-IT" sz="2000" dirty="0">
                <a:solidFill>
                  <a:srgbClr val="AAAAAA"/>
                </a:solidFill>
                <a:latin typeface="Consolas" panose="020B0609020204030204" pitchFamily="49" charset="0"/>
              </a:rPr>
              <a:t>(</a:t>
            </a:r>
            <a:r>
              <a:rPr lang="it-IT" sz="2000" dirty="0">
                <a:solidFill>
                  <a:srgbClr val="008000"/>
                </a:solidFill>
                <a:latin typeface="Consolas" panose="020B0609020204030204" pitchFamily="49" charset="0"/>
              </a:rPr>
              <a:t>'Donna Flynn'</a:t>
            </a:r>
            <a:r>
              <a:rPr lang="it-IT" sz="2000" dirty="0">
                <a:solidFill>
                  <a:srgbClr val="AAAAAA"/>
                </a:solidFill>
                <a:latin typeface="Consolas" panose="020B0609020204030204" pitchFamily="49" charset="0"/>
              </a:rPr>
              <a:t>, </a:t>
            </a:r>
            <a:r>
              <a:rPr lang="it-IT" sz="2000" dirty="0">
                <a:solidFill>
                  <a:srgbClr val="008000"/>
                </a:solidFill>
                <a:latin typeface="Consolas" panose="020B0609020204030204" pitchFamily="49" charset="0"/>
              </a:rPr>
              <a:t>'Donna S. Flynn'</a:t>
            </a:r>
            <a:r>
              <a:rPr lang="it-IT" sz="2000" dirty="0">
                <a:solidFill>
                  <a:srgbClr val="AAAAAA"/>
                </a:solidFill>
                <a:latin typeface="Consolas" panose="020B0609020204030204" pitchFamily="49" charset="0"/>
              </a:rPr>
              <a:t>)    </a:t>
            </a:r>
            <a:r>
              <a:rPr lang="it-IT" sz="2000" dirty="0">
                <a:solidFill>
                  <a:srgbClr val="808080"/>
                </a:solidFill>
                <a:latin typeface="Consolas" panose="020B0609020204030204" pitchFamily="49" charset="0"/>
              </a:rPr>
              <a:t>-- </a:t>
            </a:r>
            <a:r>
              <a:rPr lang="it-IT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0.86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F5B8EE7-51ED-450D-9138-3E5453A83443}"/>
              </a:ext>
            </a:extLst>
          </p:cNvPr>
          <p:cNvSpPr/>
          <p:nvPr/>
        </p:nvSpPr>
        <p:spPr>
          <a:xfrm>
            <a:off x="5928886" y="5050124"/>
            <a:ext cx="990564" cy="65935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/>
              <a:t>Donna Flynn</a:t>
            </a:r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0FEB364-06A9-4AF3-8C2C-E49CC4C2A007}"/>
              </a:ext>
            </a:extLst>
          </p:cNvPr>
          <p:cNvSpPr/>
          <p:nvPr/>
        </p:nvSpPr>
        <p:spPr>
          <a:xfrm>
            <a:off x="4098408" y="5047275"/>
            <a:ext cx="1065957" cy="65935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/>
              <a:t>Donna </a:t>
            </a:r>
            <a:r>
              <a:rPr lang="en-US" dirty="0" err="1"/>
              <a:t>S.Flynn</a:t>
            </a:r>
            <a:endParaRPr lang="en-US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B680830-4017-4528-8F58-ABE8AE80C04E}"/>
              </a:ext>
            </a:extLst>
          </p:cNvPr>
          <p:cNvSpPr/>
          <p:nvPr/>
        </p:nvSpPr>
        <p:spPr>
          <a:xfrm>
            <a:off x="4974521" y="5784257"/>
            <a:ext cx="1130966" cy="86033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/>
              <a:t>Donna </a:t>
            </a:r>
            <a:r>
              <a:rPr lang="en-US" b="1" dirty="0"/>
              <a:t>Steele</a:t>
            </a:r>
            <a:r>
              <a:rPr lang="en-US" dirty="0"/>
              <a:t> Flynn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1181FD7-EB55-4E68-9319-A40BD7C049E8}"/>
              </a:ext>
            </a:extLst>
          </p:cNvPr>
          <p:cNvCxnSpPr>
            <a:cxnSpLocks/>
            <a:stCxn id="74" idx="4"/>
            <a:endCxn id="76" idx="7"/>
          </p:cNvCxnSpPr>
          <p:nvPr/>
        </p:nvCxnSpPr>
        <p:spPr>
          <a:xfrm flipH="1">
            <a:off x="5939861" y="5709476"/>
            <a:ext cx="484307" cy="200775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F12ADB4-B6E5-4D49-8605-EBC7A519C1C3}"/>
              </a:ext>
            </a:extLst>
          </p:cNvPr>
          <p:cNvCxnSpPr>
            <a:cxnSpLocks/>
            <a:stCxn id="74" idx="2"/>
            <a:endCxn id="75" idx="6"/>
          </p:cNvCxnSpPr>
          <p:nvPr/>
        </p:nvCxnSpPr>
        <p:spPr>
          <a:xfrm flipH="1" flipV="1">
            <a:off x="5164365" y="5376951"/>
            <a:ext cx="764521" cy="2849"/>
          </a:xfrm>
          <a:prstGeom prst="straightConnector1">
            <a:avLst/>
          </a:prstGeom>
          <a:ln w="1016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A2722E-A133-44E3-AEE9-DC2314DBEC50}"/>
              </a:ext>
            </a:extLst>
          </p:cNvPr>
          <p:cNvCxnSpPr>
            <a:cxnSpLocks/>
            <a:stCxn id="76" idx="1"/>
            <a:endCxn id="75" idx="4"/>
          </p:cNvCxnSpPr>
          <p:nvPr/>
        </p:nvCxnSpPr>
        <p:spPr>
          <a:xfrm flipH="1" flipV="1">
            <a:off x="4631387" y="5706627"/>
            <a:ext cx="508760" cy="203624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6D2E0084-2713-4C91-9A27-09F4C23B9913}"/>
              </a:ext>
            </a:extLst>
          </p:cNvPr>
          <p:cNvSpPr/>
          <p:nvPr/>
        </p:nvSpPr>
        <p:spPr>
          <a:xfrm>
            <a:off x="7454382" y="5050124"/>
            <a:ext cx="990564" cy="65935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/>
              <a:t>John     </a:t>
            </a:r>
            <a:r>
              <a:rPr lang="en-US" dirty="0" err="1"/>
              <a:t>Doney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A544382-CE84-498D-822F-7EB1BA27FE40}"/>
              </a:ext>
            </a:extLst>
          </p:cNvPr>
          <p:cNvCxnSpPr>
            <a:cxnSpLocks/>
            <a:stCxn id="80" idx="2"/>
            <a:endCxn id="74" idx="6"/>
          </p:cNvCxnSpPr>
          <p:nvPr/>
        </p:nvCxnSpPr>
        <p:spPr>
          <a:xfrm flipH="1">
            <a:off x="6919450" y="5379800"/>
            <a:ext cx="53493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Content Placeholder 18">
            <a:extLst>
              <a:ext uri="{FF2B5EF4-FFF2-40B4-BE49-F238E27FC236}">
                <a16:creationId xmlns:a16="http://schemas.microsoft.com/office/drawing/2014/main" id="{9A5FF5F5-67F0-44DE-93BB-A72896446C51}"/>
              </a:ext>
            </a:extLst>
          </p:cNvPr>
          <p:cNvSpPr txBox="1">
            <a:spLocks/>
          </p:cNvSpPr>
          <p:nvPr/>
        </p:nvSpPr>
        <p:spPr>
          <a:xfrm>
            <a:off x="6105487" y="5840230"/>
            <a:ext cx="1110489" cy="633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0.63</a:t>
            </a:r>
            <a:endParaRPr lang="en-US" sz="2400" b="1" dirty="0">
              <a:solidFill>
                <a:srgbClr val="404040"/>
              </a:solidFill>
              <a:latin typeface="Lato" panose="020F0502020204030203" pitchFamily="34" charset="0"/>
              <a:sym typeface="Wingdings" panose="05000000000000000000" pitchFamily="2" charset="2"/>
            </a:endParaRPr>
          </a:p>
        </p:txBody>
      </p:sp>
      <p:sp>
        <p:nvSpPr>
          <p:cNvPr id="83" name="Content Placeholder 18">
            <a:extLst>
              <a:ext uri="{FF2B5EF4-FFF2-40B4-BE49-F238E27FC236}">
                <a16:creationId xmlns:a16="http://schemas.microsoft.com/office/drawing/2014/main" id="{0A036D7A-E0A6-459E-B28D-103EBA850DE7}"/>
              </a:ext>
            </a:extLst>
          </p:cNvPr>
          <p:cNvSpPr txBox="1">
            <a:spLocks/>
          </p:cNvSpPr>
          <p:nvPr/>
        </p:nvSpPr>
        <p:spPr>
          <a:xfrm>
            <a:off x="4053876" y="5848879"/>
            <a:ext cx="1110489" cy="633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0.65</a:t>
            </a:r>
            <a:endParaRPr lang="en-US" sz="2400" b="1" dirty="0">
              <a:solidFill>
                <a:srgbClr val="404040"/>
              </a:solidFill>
              <a:latin typeface="Lato" panose="020F0502020204030203" pitchFamily="34" charset="0"/>
              <a:sym typeface="Wingdings" panose="05000000000000000000" pitchFamily="2" charset="2"/>
            </a:endParaRPr>
          </a:p>
        </p:txBody>
      </p:sp>
      <p:sp>
        <p:nvSpPr>
          <p:cNvPr id="84" name="Content Placeholder 18">
            <a:extLst>
              <a:ext uri="{FF2B5EF4-FFF2-40B4-BE49-F238E27FC236}">
                <a16:creationId xmlns:a16="http://schemas.microsoft.com/office/drawing/2014/main" id="{8B0B74BB-764F-4C69-9161-8CC615F8A651}"/>
              </a:ext>
            </a:extLst>
          </p:cNvPr>
          <p:cNvSpPr txBox="1">
            <a:spLocks/>
          </p:cNvSpPr>
          <p:nvPr/>
        </p:nvSpPr>
        <p:spPr>
          <a:xfrm>
            <a:off x="5176198" y="4901608"/>
            <a:ext cx="1110489" cy="633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0.86</a:t>
            </a:r>
            <a:endParaRPr lang="en-US" sz="2400" b="1" dirty="0">
              <a:solidFill>
                <a:srgbClr val="404040"/>
              </a:solidFill>
              <a:latin typeface="Lato" panose="020F0502020204030203" pitchFamily="34" charset="0"/>
              <a:sym typeface="Wingdings" panose="05000000000000000000" pitchFamily="2" charset="2"/>
            </a:endParaRPr>
          </a:p>
        </p:txBody>
      </p:sp>
      <p:sp>
        <p:nvSpPr>
          <p:cNvPr id="85" name="Content Placeholder 18">
            <a:extLst>
              <a:ext uri="{FF2B5EF4-FFF2-40B4-BE49-F238E27FC236}">
                <a16:creationId xmlns:a16="http://schemas.microsoft.com/office/drawing/2014/main" id="{E1563CCA-6E4A-4B58-BB77-B743851E9983}"/>
              </a:ext>
            </a:extLst>
          </p:cNvPr>
          <p:cNvSpPr txBox="1">
            <a:spLocks/>
          </p:cNvSpPr>
          <p:nvPr/>
        </p:nvSpPr>
        <p:spPr>
          <a:xfrm>
            <a:off x="6819026" y="4890298"/>
            <a:ext cx="1110489" cy="633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0.15</a:t>
            </a:r>
            <a:endParaRPr lang="en-US" sz="2400" b="1" dirty="0">
              <a:solidFill>
                <a:srgbClr val="FF0000"/>
              </a:solidFill>
              <a:latin typeface="Lato" panose="020F0502020204030203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81172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Consolidation: hard case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0790EDE-0AD3-4CE0-943E-2D13A4D45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Decide what is</a:t>
            </a:r>
            <a:br>
              <a:rPr lang="en-US" dirty="0"/>
            </a:br>
            <a:r>
              <a:rPr lang="en-US" dirty="0"/>
              <a:t>‘</a:t>
            </a:r>
            <a:r>
              <a:rPr lang="en-US" b="1" dirty="0"/>
              <a:t>similar enough</a:t>
            </a:r>
            <a:r>
              <a:rPr lang="en-US" dirty="0"/>
              <a:t>’</a:t>
            </a:r>
            <a:br>
              <a:rPr lang="en-US" dirty="0"/>
            </a:br>
            <a:r>
              <a:rPr lang="en-US" dirty="0"/>
              <a:t>to be identical.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sym typeface="Wingdings" panose="05000000000000000000" pitchFamily="2" charset="2"/>
              </a:rPr>
              <a:t>Manually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sym typeface="Wingdings" panose="05000000000000000000" pitchFamily="2" charset="2"/>
              </a:rPr>
              <a:t>Using ML + Python </a:t>
            </a:r>
          </a:p>
          <a:p>
            <a:endParaRPr lang="en-US" sz="2400" dirty="0">
              <a:solidFill>
                <a:srgbClr val="404040"/>
              </a:solidFill>
              <a:latin typeface="Lato" panose="020F0502020204030203" pitchFamily="34" charset="0"/>
              <a:sym typeface="Wingdings" panose="05000000000000000000" pitchFamily="2" charset="2"/>
            </a:endParaRPr>
          </a:p>
          <a:p>
            <a:r>
              <a:rPr lang="en-US" sz="2400" dirty="0">
                <a:solidFill>
                  <a:srgbClr val="404040"/>
                </a:solidFill>
                <a:latin typeface="Lato" panose="020F0502020204030203" pitchFamily="34" charset="0"/>
                <a:sym typeface="Wingdings" panose="05000000000000000000" pitchFamily="2" charset="2"/>
              </a:rPr>
              <a:t>Find Connected entities</a:t>
            </a:r>
            <a:br>
              <a:rPr lang="en-US" sz="2400" dirty="0">
                <a:solidFill>
                  <a:srgbClr val="404040"/>
                </a:solidFill>
                <a:latin typeface="Lato" panose="020F0502020204030203" pitchFamily="34" charset="0"/>
                <a:sym typeface="Wingdings" panose="05000000000000000000" pitchFamily="2" charset="2"/>
              </a:rPr>
            </a:br>
            <a:r>
              <a:rPr lang="en-US" sz="2400" dirty="0">
                <a:solidFill>
                  <a:srgbClr val="404040"/>
                </a:solidFill>
                <a:latin typeface="Lato" panose="020F0502020204030203" pitchFamily="34" charset="0"/>
                <a:sym typeface="Wingdings" panose="05000000000000000000" pitchFamily="2" charset="2"/>
              </a:rPr>
              <a:t>    </a:t>
            </a:r>
            <a:r>
              <a:rPr lang="en-US" sz="3200" dirty="0" err="1">
                <a:solidFill>
                  <a:srgbClr val="404040"/>
                </a:solidFill>
                <a:latin typeface="Lato" panose="020F0502020204030203" pitchFamily="34" charset="0"/>
                <a:sym typeface="Wingdings" panose="05000000000000000000" pitchFamily="2" charset="2"/>
              </a:rPr>
              <a:t>PlPython</a:t>
            </a:r>
            <a:r>
              <a:rPr lang="en-US" sz="3200" dirty="0">
                <a:solidFill>
                  <a:srgbClr val="404040"/>
                </a:solidFill>
                <a:latin typeface="Lato" panose="020F0502020204030203" pitchFamily="34" charset="0"/>
                <a:sym typeface="Wingdings" panose="05000000000000000000" pitchFamily="2" charset="2"/>
              </a:rPr>
              <a:t> </a:t>
            </a:r>
            <a:endParaRPr lang="en-US" sz="2400" dirty="0">
              <a:solidFill>
                <a:srgbClr val="404040"/>
              </a:solidFill>
              <a:latin typeface="Lato" panose="020F050202020403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2C5911-F474-48B5-877F-19B41A59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466AB6D-02D9-4F6A-83A8-C4A7B2551462}"/>
              </a:ext>
            </a:extLst>
          </p:cNvPr>
          <p:cNvSpPr/>
          <p:nvPr/>
        </p:nvSpPr>
        <p:spPr>
          <a:xfrm>
            <a:off x="8133858" y="2083963"/>
            <a:ext cx="990564" cy="65935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/>
              <a:t>Donna Flynn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48E088-DDA2-4C8D-8374-2E8376E0FFEB}"/>
              </a:ext>
            </a:extLst>
          </p:cNvPr>
          <p:cNvSpPr/>
          <p:nvPr/>
        </p:nvSpPr>
        <p:spPr>
          <a:xfrm>
            <a:off x="6303380" y="2081114"/>
            <a:ext cx="1065957" cy="65935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/>
              <a:t>Donna </a:t>
            </a:r>
            <a:r>
              <a:rPr lang="en-US" dirty="0" err="1"/>
              <a:t>S.Flynn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54436A-58FE-48BA-956F-C5E397FE7B65}"/>
              </a:ext>
            </a:extLst>
          </p:cNvPr>
          <p:cNvSpPr/>
          <p:nvPr/>
        </p:nvSpPr>
        <p:spPr>
          <a:xfrm>
            <a:off x="7179493" y="2818096"/>
            <a:ext cx="1130966" cy="86033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/>
              <a:t>Donna </a:t>
            </a:r>
            <a:r>
              <a:rPr lang="en-US" b="1" dirty="0"/>
              <a:t>Steele</a:t>
            </a:r>
            <a:r>
              <a:rPr lang="en-US" dirty="0"/>
              <a:t> Flynn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9A89CD-BE5F-4E33-9CA5-4A28AF4D60E6}"/>
              </a:ext>
            </a:extLst>
          </p:cNvPr>
          <p:cNvCxnSpPr>
            <a:cxnSpLocks/>
            <a:stCxn id="10" idx="4"/>
            <a:endCxn id="25" idx="7"/>
          </p:cNvCxnSpPr>
          <p:nvPr/>
        </p:nvCxnSpPr>
        <p:spPr>
          <a:xfrm flipH="1">
            <a:off x="8144833" y="2743315"/>
            <a:ext cx="484307" cy="200775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0A54B6E-5FCC-44CD-972E-D0C175C5EAD9}"/>
              </a:ext>
            </a:extLst>
          </p:cNvPr>
          <p:cNvCxnSpPr>
            <a:cxnSpLocks/>
            <a:stCxn id="10" idx="2"/>
            <a:endCxn id="24" idx="6"/>
          </p:cNvCxnSpPr>
          <p:nvPr/>
        </p:nvCxnSpPr>
        <p:spPr>
          <a:xfrm flipH="1" flipV="1">
            <a:off x="7369337" y="2410790"/>
            <a:ext cx="764521" cy="2849"/>
          </a:xfrm>
          <a:prstGeom prst="straightConnector1">
            <a:avLst/>
          </a:prstGeom>
          <a:ln w="1016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53C2DB3-CFAC-40C9-83BE-A0A2E44B922E}"/>
              </a:ext>
            </a:extLst>
          </p:cNvPr>
          <p:cNvCxnSpPr>
            <a:cxnSpLocks/>
            <a:stCxn id="25" idx="1"/>
            <a:endCxn id="24" idx="4"/>
          </p:cNvCxnSpPr>
          <p:nvPr/>
        </p:nvCxnSpPr>
        <p:spPr>
          <a:xfrm flipH="1" flipV="1">
            <a:off x="6836359" y="2740466"/>
            <a:ext cx="508760" cy="203624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3A8290B-0843-40E9-A05C-1E9336610BA9}"/>
              </a:ext>
            </a:extLst>
          </p:cNvPr>
          <p:cNvSpPr/>
          <p:nvPr/>
        </p:nvSpPr>
        <p:spPr>
          <a:xfrm>
            <a:off x="9659354" y="2083963"/>
            <a:ext cx="990564" cy="65935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/>
              <a:t>John     </a:t>
            </a:r>
            <a:r>
              <a:rPr lang="en-US" dirty="0" err="1"/>
              <a:t>Doney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D85703C-8680-46C4-8151-EFF3E33F7F79}"/>
              </a:ext>
            </a:extLst>
          </p:cNvPr>
          <p:cNvCxnSpPr>
            <a:cxnSpLocks/>
            <a:stCxn id="35" idx="2"/>
            <a:endCxn id="10" idx="6"/>
          </p:cNvCxnSpPr>
          <p:nvPr/>
        </p:nvCxnSpPr>
        <p:spPr>
          <a:xfrm flipH="1">
            <a:off x="9124422" y="2413639"/>
            <a:ext cx="53493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Content Placeholder 18">
            <a:extLst>
              <a:ext uri="{FF2B5EF4-FFF2-40B4-BE49-F238E27FC236}">
                <a16:creationId xmlns:a16="http://schemas.microsoft.com/office/drawing/2014/main" id="{2D5F6971-A84F-4C7D-B7C9-1F004C81518C}"/>
              </a:ext>
            </a:extLst>
          </p:cNvPr>
          <p:cNvSpPr txBox="1">
            <a:spLocks/>
          </p:cNvSpPr>
          <p:nvPr/>
        </p:nvSpPr>
        <p:spPr>
          <a:xfrm>
            <a:off x="8310459" y="2874069"/>
            <a:ext cx="1110489" cy="633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0.63</a:t>
            </a:r>
            <a:endParaRPr lang="en-US" sz="2400" b="1" dirty="0">
              <a:solidFill>
                <a:srgbClr val="404040"/>
              </a:solidFill>
              <a:latin typeface="Lato" panose="020F0502020204030203" pitchFamily="34" charset="0"/>
              <a:sym typeface="Wingdings" panose="05000000000000000000" pitchFamily="2" charset="2"/>
            </a:endParaRPr>
          </a:p>
        </p:txBody>
      </p:sp>
      <p:sp>
        <p:nvSpPr>
          <p:cNvPr id="59" name="Content Placeholder 18">
            <a:extLst>
              <a:ext uri="{FF2B5EF4-FFF2-40B4-BE49-F238E27FC236}">
                <a16:creationId xmlns:a16="http://schemas.microsoft.com/office/drawing/2014/main" id="{4EFF7175-E2DD-4525-8BDF-A9B863E756A7}"/>
              </a:ext>
            </a:extLst>
          </p:cNvPr>
          <p:cNvSpPr txBox="1">
            <a:spLocks/>
          </p:cNvSpPr>
          <p:nvPr/>
        </p:nvSpPr>
        <p:spPr>
          <a:xfrm>
            <a:off x="6258848" y="2882718"/>
            <a:ext cx="1110489" cy="633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0.65</a:t>
            </a:r>
            <a:endParaRPr lang="en-US" sz="2400" b="1" dirty="0">
              <a:solidFill>
                <a:srgbClr val="404040"/>
              </a:solidFill>
              <a:latin typeface="Lato" panose="020F0502020204030203" pitchFamily="34" charset="0"/>
              <a:sym typeface="Wingdings" panose="05000000000000000000" pitchFamily="2" charset="2"/>
            </a:endParaRPr>
          </a:p>
        </p:txBody>
      </p:sp>
      <p:sp>
        <p:nvSpPr>
          <p:cNvPr id="60" name="Content Placeholder 18">
            <a:extLst>
              <a:ext uri="{FF2B5EF4-FFF2-40B4-BE49-F238E27FC236}">
                <a16:creationId xmlns:a16="http://schemas.microsoft.com/office/drawing/2014/main" id="{67CDD27D-9279-498D-A8FB-935C8BC1E024}"/>
              </a:ext>
            </a:extLst>
          </p:cNvPr>
          <p:cNvSpPr txBox="1">
            <a:spLocks/>
          </p:cNvSpPr>
          <p:nvPr/>
        </p:nvSpPr>
        <p:spPr>
          <a:xfrm>
            <a:off x="7381170" y="1935447"/>
            <a:ext cx="1110489" cy="633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0.86</a:t>
            </a:r>
            <a:endParaRPr lang="en-US" sz="2400" b="1" dirty="0">
              <a:solidFill>
                <a:srgbClr val="404040"/>
              </a:solidFill>
              <a:latin typeface="Lato" panose="020F0502020204030203" pitchFamily="34" charset="0"/>
              <a:sym typeface="Wingdings" panose="05000000000000000000" pitchFamily="2" charset="2"/>
            </a:endParaRPr>
          </a:p>
        </p:txBody>
      </p:sp>
      <p:sp>
        <p:nvSpPr>
          <p:cNvPr id="61" name="Content Placeholder 18">
            <a:extLst>
              <a:ext uri="{FF2B5EF4-FFF2-40B4-BE49-F238E27FC236}">
                <a16:creationId xmlns:a16="http://schemas.microsoft.com/office/drawing/2014/main" id="{91637D52-F7BC-48E4-9860-43A6FE8D50B6}"/>
              </a:ext>
            </a:extLst>
          </p:cNvPr>
          <p:cNvSpPr txBox="1">
            <a:spLocks/>
          </p:cNvSpPr>
          <p:nvPr/>
        </p:nvSpPr>
        <p:spPr>
          <a:xfrm>
            <a:off x="9023998" y="1924137"/>
            <a:ext cx="1110489" cy="633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0.15</a:t>
            </a:r>
            <a:endParaRPr lang="en-US" sz="2400" b="1" dirty="0">
              <a:solidFill>
                <a:srgbClr val="FF0000"/>
              </a:solidFill>
              <a:latin typeface="Lato" panose="020F0502020204030203" pitchFamily="34" charset="0"/>
              <a:sym typeface="Wingdings" panose="05000000000000000000" pitchFamily="2" charset="2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56C5B2D-A153-4556-9705-AB72B5FF4639}"/>
              </a:ext>
            </a:extLst>
          </p:cNvPr>
          <p:cNvSpPr/>
          <p:nvPr/>
        </p:nvSpPr>
        <p:spPr>
          <a:xfrm>
            <a:off x="9461864" y="5315003"/>
            <a:ext cx="1130966" cy="860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/>
              <a:t>Donna </a:t>
            </a:r>
            <a:r>
              <a:rPr lang="en-US" b="1" dirty="0"/>
              <a:t>Steele</a:t>
            </a:r>
            <a:r>
              <a:rPr lang="en-US" dirty="0"/>
              <a:t> Flynn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1870A50-C09B-4B89-B821-A110B13CB676}"/>
              </a:ext>
            </a:extLst>
          </p:cNvPr>
          <p:cNvSpPr/>
          <p:nvPr/>
        </p:nvSpPr>
        <p:spPr>
          <a:xfrm>
            <a:off x="10885609" y="5147113"/>
            <a:ext cx="990564" cy="6593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/>
              <a:t>John     </a:t>
            </a:r>
            <a:r>
              <a:rPr lang="en-US" dirty="0" err="1"/>
              <a:t>Doney</a:t>
            </a:r>
            <a:endParaRPr lang="en-US" dirty="0"/>
          </a:p>
        </p:txBody>
      </p:sp>
      <p:sp>
        <p:nvSpPr>
          <p:cNvPr id="77" name="Arrow: Down 76">
            <a:extLst>
              <a:ext uri="{FF2B5EF4-FFF2-40B4-BE49-F238E27FC236}">
                <a16:creationId xmlns:a16="http://schemas.microsoft.com/office/drawing/2014/main" id="{61198C23-2D85-4E74-8F43-666431514694}"/>
              </a:ext>
            </a:extLst>
          </p:cNvPr>
          <p:cNvSpPr/>
          <p:nvPr/>
        </p:nvSpPr>
        <p:spPr>
          <a:xfrm rot="18613159">
            <a:off x="9389746" y="3782662"/>
            <a:ext cx="720897" cy="1029432"/>
          </a:xfrm>
          <a:prstGeom prst="downArrow">
            <a:avLst>
              <a:gd name="adj1" fmla="val 46070"/>
              <a:gd name="adj2" fmla="val 4070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row: Down 77">
            <a:extLst>
              <a:ext uri="{FF2B5EF4-FFF2-40B4-BE49-F238E27FC236}">
                <a16:creationId xmlns:a16="http://schemas.microsoft.com/office/drawing/2014/main" id="{379CEE19-4754-4B8D-8ECF-940577AC8E13}"/>
              </a:ext>
            </a:extLst>
          </p:cNvPr>
          <p:cNvSpPr/>
          <p:nvPr/>
        </p:nvSpPr>
        <p:spPr>
          <a:xfrm rot="2986841" flipH="1">
            <a:off x="6419663" y="3873549"/>
            <a:ext cx="720897" cy="1029432"/>
          </a:xfrm>
          <a:prstGeom prst="downArrow">
            <a:avLst>
              <a:gd name="adj1" fmla="val 46070"/>
              <a:gd name="adj2" fmla="val 4070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6F84574-B27E-4529-B29B-DA42753C0C7D}"/>
              </a:ext>
            </a:extLst>
          </p:cNvPr>
          <p:cNvSpPr/>
          <p:nvPr/>
        </p:nvSpPr>
        <p:spPr>
          <a:xfrm>
            <a:off x="5958486" y="1766616"/>
            <a:ext cx="4847470" cy="2048135"/>
          </a:xfrm>
          <a:custGeom>
            <a:avLst/>
            <a:gdLst>
              <a:gd name="connsiteX0" fmla="*/ 1265825 w 4847470"/>
              <a:gd name="connsiteY0" fmla="*/ 56231 h 2048135"/>
              <a:gd name="connsiteX1" fmla="*/ 40706 w 4847470"/>
              <a:gd name="connsiteY1" fmla="*/ 508992 h 2048135"/>
              <a:gd name="connsiteX2" fmla="*/ 404691 w 4847470"/>
              <a:gd name="connsiteY2" fmla="*/ 1583190 h 2048135"/>
              <a:gd name="connsiteX3" fmla="*/ 1505522 w 4847470"/>
              <a:gd name="connsiteY3" fmla="*/ 2018196 h 2048135"/>
              <a:gd name="connsiteX4" fmla="*/ 2872683 w 4847470"/>
              <a:gd name="connsiteY4" fmla="*/ 1929419 h 2048135"/>
              <a:gd name="connsiteX5" fmla="*/ 4408520 w 4847470"/>
              <a:gd name="connsiteY5" fmla="*/ 1281349 h 2048135"/>
              <a:gd name="connsiteX6" fmla="*/ 4843526 w 4847470"/>
              <a:gd name="connsiteY6" fmla="*/ 624402 h 2048135"/>
              <a:gd name="connsiteX7" fmla="*/ 4230967 w 4847470"/>
              <a:gd name="connsiteY7" fmla="*/ 91742 h 2048135"/>
              <a:gd name="connsiteX8" fmla="*/ 2340023 w 4847470"/>
              <a:gd name="connsiteY8" fmla="*/ 11843 h 2048135"/>
              <a:gd name="connsiteX9" fmla="*/ 1265825 w 4847470"/>
              <a:gd name="connsiteY9" fmla="*/ 56231 h 204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47470" h="2048135">
                <a:moveTo>
                  <a:pt x="1265825" y="56231"/>
                </a:moveTo>
                <a:cubicBezTo>
                  <a:pt x="882605" y="139089"/>
                  <a:pt x="184228" y="254499"/>
                  <a:pt x="40706" y="508992"/>
                </a:cubicBezTo>
                <a:cubicBezTo>
                  <a:pt x="-102816" y="763485"/>
                  <a:pt x="160555" y="1331656"/>
                  <a:pt x="404691" y="1583190"/>
                </a:cubicBezTo>
                <a:cubicBezTo>
                  <a:pt x="648827" y="1834724"/>
                  <a:pt x="1094190" y="1960491"/>
                  <a:pt x="1505522" y="2018196"/>
                </a:cubicBezTo>
                <a:cubicBezTo>
                  <a:pt x="1916854" y="2075901"/>
                  <a:pt x="2388850" y="2052227"/>
                  <a:pt x="2872683" y="1929419"/>
                </a:cubicBezTo>
                <a:cubicBezTo>
                  <a:pt x="3356516" y="1806611"/>
                  <a:pt x="4080046" y="1498852"/>
                  <a:pt x="4408520" y="1281349"/>
                </a:cubicBezTo>
                <a:cubicBezTo>
                  <a:pt x="4736994" y="1063846"/>
                  <a:pt x="4873118" y="822670"/>
                  <a:pt x="4843526" y="624402"/>
                </a:cubicBezTo>
                <a:cubicBezTo>
                  <a:pt x="4813934" y="426134"/>
                  <a:pt x="4648218" y="193835"/>
                  <a:pt x="4230967" y="91742"/>
                </a:cubicBezTo>
                <a:cubicBezTo>
                  <a:pt x="3813717" y="-10351"/>
                  <a:pt x="2834213" y="19241"/>
                  <a:pt x="2340023" y="11843"/>
                </a:cubicBezTo>
                <a:cubicBezTo>
                  <a:pt x="1845833" y="4445"/>
                  <a:pt x="1649045" y="-26627"/>
                  <a:pt x="1265825" y="5623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8CB3AA6-0CDA-4C42-B6A9-717B3B085BD2}"/>
              </a:ext>
            </a:extLst>
          </p:cNvPr>
          <p:cNvSpPr/>
          <p:nvPr/>
        </p:nvSpPr>
        <p:spPr>
          <a:xfrm>
            <a:off x="5023373" y="5548346"/>
            <a:ext cx="1130966" cy="860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/>
              <a:t>Donna </a:t>
            </a:r>
            <a:r>
              <a:rPr lang="en-US" b="1" dirty="0"/>
              <a:t>Steele</a:t>
            </a:r>
            <a:r>
              <a:rPr lang="en-US" dirty="0"/>
              <a:t> Flynn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A00CE9E-5AC3-403E-9ED9-8D63469C187B}"/>
              </a:ext>
            </a:extLst>
          </p:cNvPr>
          <p:cNvSpPr/>
          <p:nvPr/>
        </p:nvSpPr>
        <p:spPr>
          <a:xfrm>
            <a:off x="6213607" y="5199724"/>
            <a:ext cx="990564" cy="6593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/>
              <a:t>John     </a:t>
            </a:r>
            <a:r>
              <a:rPr lang="en-US" dirty="0" err="1"/>
              <a:t>Doney</a:t>
            </a:r>
            <a:endParaRPr lang="en-US" dirty="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03125072-76D2-464A-8FFD-1F2FAD0D0B90}"/>
              </a:ext>
            </a:extLst>
          </p:cNvPr>
          <p:cNvSpPr/>
          <p:nvPr/>
        </p:nvSpPr>
        <p:spPr>
          <a:xfrm>
            <a:off x="3997290" y="5095136"/>
            <a:ext cx="3278752" cy="1385326"/>
          </a:xfrm>
          <a:custGeom>
            <a:avLst/>
            <a:gdLst>
              <a:gd name="connsiteX0" fmla="*/ 1265825 w 4847470"/>
              <a:gd name="connsiteY0" fmla="*/ 56231 h 2048135"/>
              <a:gd name="connsiteX1" fmla="*/ 40706 w 4847470"/>
              <a:gd name="connsiteY1" fmla="*/ 508992 h 2048135"/>
              <a:gd name="connsiteX2" fmla="*/ 404691 w 4847470"/>
              <a:gd name="connsiteY2" fmla="*/ 1583190 h 2048135"/>
              <a:gd name="connsiteX3" fmla="*/ 1505522 w 4847470"/>
              <a:gd name="connsiteY3" fmla="*/ 2018196 h 2048135"/>
              <a:gd name="connsiteX4" fmla="*/ 2872683 w 4847470"/>
              <a:gd name="connsiteY4" fmla="*/ 1929419 h 2048135"/>
              <a:gd name="connsiteX5" fmla="*/ 4408520 w 4847470"/>
              <a:gd name="connsiteY5" fmla="*/ 1281349 h 2048135"/>
              <a:gd name="connsiteX6" fmla="*/ 4843526 w 4847470"/>
              <a:gd name="connsiteY6" fmla="*/ 624402 h 2048135"/>
              <a:gd name="connsiteX7" fmla="*/ 4230967 w 4847470"/>
              <a:gd name="connsiteY7" fmla="*/ 91742 h 2048135"/>
              <a:gd name="connsiteX8" fmla="*/ 2340023 w 4847470"/>
              <a:gd name="connsiteY8" fmla="*/ 11843 h 2048135"/>
              <a:gd name="connsiteX9" fmla="*/ 1265825 w 4847470"/>
              <a:gd name="connsiteY9" fmla="*/ 56231 h 204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47470" h="2048135">
                <a:moveTo>
                  <a:pt x="1265825" y="56231"/>
                </a:moveTo>
                <a:cubicBezTo>
                  <a:pt x="882605" y="139089"/>
                  <a:pt x="184228" y="254499"/>
                  <a:pt x="40706" y="508992"/>
                </a:cubicBezTo>
                <a:cubicBezTo>
                  <a:pt x="-102816" y="763485"/>
                  <a:pt x="160555" y="1331656"/>
                  <a:pt x="404691" y="1583190"/>
                </a:cubicBezTo>
                <a:cubicBezTo>
                  <a:pt x="648827" y="1834724"/>
                  <a:pt x="1094190" y="1960491"/>
                  <a:pt x="1505522" y="2018196"/>
                </a:cubicBezTo>
                <a:cubicBezTo>
                  <a:pt x="1916854" y="2075901"/>
                  <a:pt x="2388850" y="2052227"/>
                  <a:pt x="2872683" y="1929419"/>
                </a:cubicBezTo>
                <a:cubicBezTo>
                  <a:pt x="3356516" y="1806611"/>
                  <a:pt x="4080046" y="1498852"/>
                  <a:pt x="4408520" y="1281349"/>
                </a:cubicBezTo>
                <a:cubicBezTo>
                  <a:pt x="4736994" y="1063846"/>
                  <a:pt x="4873118" y="822670"/>
                  <a:pt x="4843526" y="624402"/>
                </a:cubicBezTo>
                <a:cubicBezTo>
                  <a:pt x="4813934" y="426134"/>
                  <a:pt x="4648218" y="193835"/>
                  <a:pt x="4230967" y="91742"/>
                </a:cubicBezTo>
                <a:cubicBezTo>
                  <a:pt x="3813717" y="-10351"/>
                  <a:pt x="2834213" y="19241"/>
                  <a:pt x="2340023" y="11843"/>
                </a:cubicBezTo>
                <a:cubicBezTo>
                  <a:pt x="1845833" y="4445"/>
                  <a:pt x="1649045" y="-26627"/>
                  <a:pt x="1265825" y="5623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489038B-3B9A-420C-8C91-93D42B21B3F8}"/>
              </a:ext>
            </a:extLst>
          </p:cNvPr>
          <p:cNvSpPr/>
          <p:nvPr/>
        </p:nvSpPr>
        <p:spPr>
          <a:xfrm>
            <a:off x="4027979" y="5270196"/>
            <a:ext cx="1065957" cy="6593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/>
              <a:t>Donna </a:t>
            </a:r>
            <a:r>
              <a:rPr lang="en-US" dirty="0" err="1"/>
              <a:t>S.Flynn</a:t>
            </a:r>
            <a:endParaRPr lang="en-US" dirty="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9B4D56DE-94FD-415E-B9E3-11CBDC0898E2}"/>
              </a:ext>
            </a:extLst>
          </p:cNvPr>
          <p:cNvSpPr/>
          <p:nvPr/>
        </p:nvSpPr>
        <p:spPr>
          <a:xfrm>
            <a:off x="8676976" y="5052509"/>
            <a:ext cx="3278752" cy="1385326"/>
          </a:xfrm>
          <a:custGeom>
            <a:avLst/>
            <a:gdLst>
              <a:gd name="connsiteX0" fmla="*/ 1265825 w 4847470"/>
              <a:gd name="connsiteY0" fmla="*/ 56231 h 2048135"/>
              <a:gd name="connsiteX1" fmla="*/ 40706 w 4847470"/>
              <a:gd name="connsiteY1" fmla="*/ 508992 h 2048135"/>
              <a:gd name="connsiteX2" fmla="*/ 404691 w 4847470"/>
              <a:gd name="connsiteY2" fmla="*/ 1583190 h 2048135"/>
              <a:gd name="connsiteX3" fmla="*/ 1505522 w 4847470"/>
              <a:gd name="connsiteY3" fmla="*/ 2018196 h 2048135"/>
              <a:gd name="connsiteX4" fmla="*/ 2872683 w 4847470"/>
              <a:gd name="connsiteY4" fmla="*/ 1929419 h 2048135"/>
              <a:gd name="connsiteX5" fmla="*/ 4408520 w 4847470"/>
              <a:gd name="connsiteY5" fmla="*/ 1281349 h 2048135"/>
              <a:gd name="connsiteX6" fmla="*/ 4843526 w 4847470"/>
              <a:gd name="connsiteY6" fmla="*/ 624402 h 2048135"/>
              <a:gd name="connsiteX7" fmla="*/ 4230967 w 4847470"/>
              <a:gd name="connsiteY7" fmla="*/ 91742 h 2048135"/>
              <a:gd name="connsiteX8" fmla="*/ 2340023 w 4847470"/>
              <a:gd name="connsiteY8" fmla="*/ 11843 h 2048135"/>
              <a:gd name="connsiteX9" fmla="*/ 1265825 w 4847470"/>
              <a:gd name="connsiteY9" fmla="*/ 56231 h 204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47470" h="2048135">
                <a:moveTo>
                  <a:pt x="1265825" y="56231"/>
                </a:moveTo>
                <a:cubicBezTo>
                  <a:pt x="882605" y="139089"/>
                  <a:pt x="184228" y="254499"/>
                  <a:pt x="40706" y="508992"/>
                </a:cubicBezTo>
                <a:cubicBezTo>
                  <a:pt x="-102816" y="763485"/>
                  <a:pt x="160555" y="1331656"/>
                  <a:pt x="404691" y="1583190"/>
                </a:cubicBezTo>
                <a:cubicBezTo>
                  <a:pt x="648827" y="1834724"/>
                  <a:pt x="1094190" y="1960491"/>
                  <a:pt x="1505522" y="2018196"/>
                </a:cubicBezTo>
                <a:cubicBezTo>
                  <a:pt x="1916854" y="2075901"/>
                  <a:pt x="2388850" y="2052227"/>
                  <a:pt x="2872683" y="1929419"/>
                </a:cubicBezTo>
                <a:cubicBezTo>
                  <a:pt x="3356516" y="1806611"/>
                  <a:pt x="4080046" y="1498852"/>
                  <a:pt x="4408520" y="1281349"/>
                </a:cubicBezTo>
                <a:cubicBezTo>
                  <a:pt x="4736994" y="1063846"/>
                  <a:pt x="4873118" y="822670"/>
                  <a:pt x="4843526" y="624402"/>
                </a:cubicBezTo>
                <a:cubicBezTo>
                  <a:pt x="4813934" y="426134"/>
                  <a:pt x="4648218" y="193835"/>
                  <a:pt x="4230967" y="91742"/>
                </a:cubicBezTo>
                <a:cubicBezTo>
                  <a:pt x="3813717" y="-10351"/>
                  <a:pt x="2834213" y="19241"/>
                  <a:pt x="2340023" y="11843"/>
                </a:cubicBezTo>
                <a:cubicBezTo>
                  <a:pt x="1845833" y="4445"/>
                  <a:pt x="1649045" y="-26627"/>
                  <a:pt x="1265825" y="5623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ontent Placeholder 18">
            <a:extLst>
              <a:ext uri="{FF2B5EF4-FFF2-40B4-BE49-F238E27FC236}">
                <a16:creationId xmlns:a16="http://schemas.microsoft.com/office/drawing/2014/main" id="{DAA922DF-464C-4F74-A9CB-EA5A0A3D3951}"/>
              </a:ext>
            </a:extLst>
          </p:cNvPr>
          <p:cNvSpPr txBox="1">
            <a:spLocks/>
          </p:cNvSpPr>
          <p:nvPr/>
        </p:nvSpPr>
        <p:spPr>
          <a:xfrm>
            <a:off x="5461141" y="4020851"/>
            <a:ext cx="994689" cy="501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≥0,8</a:t>
            </a:r>
          </a:p>
        </p:txBody>
      </p:sp>
      <p:sp>
        <p:nvSpPr>
          <p:cNvPr id="89" name="Content Placeholder 18">
            <a:extLst>
              <a:ext uri="{FF2B5EF4-FFF2-40B4-BE49-F238E27FC236}">
                <a16:creationId xmlns:a16="http://schemas.microsoft.com/office/drawing/2014/main" id="{6D3FC6DD-D42B-4420-921C-74ABCF829B53}"/>
              </a:ext>
            </a:extLst>
          </p:cNvPr>
          <p:cNvSpPr txBox="1">
            <a:spLocks/>
          </p:cNvSpPr>
          <p:nvPr/>
        </p:nvSpPr>
        <p:spPr>
          <a:xfrm>
            <a:off x="10134487" y="3981073"/>
            <a:ext cx="994689" cy="501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≥0,6</a:t>
            </a:r>
          </a:p>
        </p:txBody>
      </p:sp>
      <p:sp>
        <p:nvSpPr>
          <p:cNvPr id="90" name="Content Placeholder 18">
            <a:extLst>
              <a:ext uri="{FF2B5EF4-FFF2-40B4-BE49-F238E27FC236}">
                <a16:creationId xmlns:a16="http://schemas.microsoft.com/office/drawing/2014/main" id="{9A904A0D-AC22-499C-A3E7-0963C68B4703}"/>
              </a:ext>
            </a:extLst>
          </p:cNvPr>
          <p:cNvSpPr txBox="1">
            <a:spLocks/>
          </p:cNvSpPr>
          <p:nvPr/>
        </p:nvSpPr>
        <p:spPr>
          <a:xfrm>
            <a:off x="7593961" y="5417133"/>
            <a:ext cx="994689" cy="501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366863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Consolidation: very hard case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0790EDE-0AD3-4CE0-943E-2D13A4D45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Also use </a:t>
            </a:r>
            <a:r>
              <a:rPr lang="en-US" b="1" dirty="0">
                <a:sym typeface="Wingdings" panose="05000000000000000000" pitchFamily="2" charset="2"/>
              </a:rPr>
              <a:t>context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Same colleagues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Same employer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Same topics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…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   Index?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Extension </a:t>
            </a:r>
            <a:r>
              <a:rPr lang="en-US" sz="3200" dirty="0" err="1">
                <a:solidFill>
                  <a:srgbClr val="404040"/>
                </a:solidFill>
                <a:latin typeface="Lato" panose="020F0502020204030203" pitchFamily="34" charset="0"/>
                <a:sym typeface="Wingdings" panose="05000000000000000000" pitchFamily="2" charset="2"/>
              </a:rPr>
              <a:t>smlar</a:t>
            </a:r>
            <a:r>
              <a:rPr lang="en-US" dirty="0">
                <a:sym typeface="Wingdings" panose="05000000000000000000" pitchFamily="2" charset="2"/>
              </a:rPr>
              <a:t> to index array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2C5911-F474-48B5-877F-19B41A59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3A1220-70CF-4CF7-BCF2-37BD9E55ACAC}"/>
              </a:ext>
            </a:extLst>
          </p:cNvPr>
          <p:cNvSpPr txBox="1"/>
          <p:nvPr/>
        </p:nvSpPr>
        <p:spPr>
          <a:xfrm>
            <a:off x="1816101" y="1128600"/>
            <a:ext cx="9017000" cy="1323439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9393"/>
                </a:solidFill>
                <a:latin typeface="Consolas" panose="020B0609020204030204" pitchFamily="49" charset="0"/>
              </a:rPr>
              <a:t>Lobbyist_name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FF9393"/>
                </a:solidFill>
                <a:latin typeface="Consolas" panose="020B0609020204030204" pitchFamily="49" charset="0"/>
              </a:rPr>
              <a:t>|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9393"/>
                </a:solidFill>
                <a:latin typeface="Consolas" panose="020B0609020204030204" pitchFamily="49" charset="0"/>
              </a:rPr>
              <a:t>employers       | colleagues</a:t>
            </a:r>
          </a:p>
          <a:p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--------------------|-----------------|------------------------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DONNA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FLYNN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 	       | [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ERNST &amp; YOUNG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] | [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Tim URBAN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STEELE 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FLYNN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DONNA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 | [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ERNST &amp; YOUNG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] | [John DONEY</a:t>
            </a:r>
            <a:r>
              <a:rPr lang="en-US" sz="2000" dirty="0">
                <a:solidFill>
                  <a:srgbClr val="FFB5B5"/>
                </a:solidFill>
                <a:latin typeface="Consolas" panose="020B0609020204030204" pitchFamily="49" charset="0"/>
              </a:rPr>
              <a:t>;</a:t>
            </a:r>
            <a:r>
              <a:rPr lang="en-US" sz="2000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Tim</a:t>
            </a:r>
            <a:r>
              <a:rPr lang="en-US" sz="2000" b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</a:rPr>
              <a:t>URBAN</a:t>
            </a:r>
            <a:r>
              <a:rPr lang="en-US" sz="2000" dirty="0">
                <a:solidFill>
                  <a:srgbClr val="FFB5B5"/>
                </a:solidFill>
                <a:latin typeface="Consolas" panose="020B0609020204030204" pitchFamily="49" charset="0"/>
              </a:rPr>
              <a:t>]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Graphic 6" descr="Warning">
            <a:extLst>
              <a:ext uri="{FF2B5EF4-FFF2-40B4-BE49-F238E27FC236}">
                <a16:creationId xmlns:a16="http://schemas.microsoft.com/office/drawing/2014/main" id="{91B10B8D-D705-4C74-8D8F-479F83A69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942" y="5061095"/>
            <a:ext cx="344919" cy="34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30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Consolidation: very </a:t>
            </a:r>
            <a:r>
              <a:rPr lang="en-US" dirty="0" err="1"/>
              <a:t>very</a:t>
            </a:r>
            <a:r>
              <a:rPr lang="en-US" dirty="0"/>
              <a:t> hard case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0790EDE-0AD3-4CE0-943E-2D13A4D45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Real life is </a:t>
            </a:r>
            <a:br>
              <a:rPr lang="en-US" dirty="0"/>
            </a:br>
            <a:r>
              <a:rPr lang="en-US" dirty="0"/>
              <a:t>another</a:t>
            </a:r>
            <a:br>
              <a:rPr lang="en-US" dirty="0"/>
            </a:br>
            <a:r>
              <a:rPr lang="en-US" dirty="0"/>
              <a:t>topic.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2C5911-F474-48B5-877F-19B41A59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854F67B-4A88-4DC5-9CBD-2BB695465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393" y="1097105"/>
            <a:ext cx="8609059" cy="576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799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5707-0EA1-4D45-B705-990E88BF4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8DD24-5188-472D-AAB6-86BCC3D12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Strategy 4: </a:t>
            </a:r>
            <a:br>
              <a:rPr lang="en-US" dirty="0"/>
            </a:br>
            <a:r>
              <a:rPr lang="en-US" dirty="0"/>
              <a:t>Explore, Explain the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967CC1-A1FC-412A-A8A3-C06F80B21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46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3A30F3-6C90-44B1-9DF0-6CBC505839A4}"/>
              </a:ext>
            </a:extLst>
          </p:cNvPr>
          <p:cNvSpPr txBox="1">
            <a:spLocks/>
          </p:cNvSpPr>
          <p:nvPr/>
        </p:nvSpPr>
        <p:spPr>
          <a:xfrm>
            <a:off x="7616371" y="1594282"/>
            <a:ext cx="4575629" cy="505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n-US" dirty="0">
                <a:solidFill>
                  <a:prstClr val="black"/>
                </a:solidFill>
              </a:rPr>
            </a:br>
            <a:endParaRPr lang="en-US" dirty="0">
              <a:solidFill>
                <a:prstClr val="black"/>
              </a:solidFill>
            </a:endParaRPr>
          </a:p>
          <a:p>
            <a:pPr>
              <a:lnSpc>
                <a:spcPct val="100000"/>
              </a:lnSpc>
              <a:spcAft>
                <a:spcPts val="700"/>
              </a:spcAft>
            </a:pPr>
            <a:r>
              <a:rPr lang="en-US" dirty="0">
                <a:solidFill>
                  <a:srgbClr val="D9D9D9"/>
                </a:solidFill>
              </a:rPr>
              <a:t>Data is </a:t>
            </a:r>
            <a:r>
              <a:rPr lang="en-US" b="1" dirty="0">
                <a:solidFill>
                  <a:srgbClr val="D9D9D9"/>
                </a:solidFill>
              </a:rPr>
              <a:t>fuzzy</a:t>
            </a:r>
            <a:br>
              <a:rPr lang="en-US" b="1" dirty="0">
                <a:solidFill>
                  <a:srgbClr val="D9D9D9"/>
                </a:solidFill>
              </a:rPr>
            </a:br>
            <a:r>
              <a:rPr lang="en-US" dirty="0">
                <a:solidFill>
                  <a:srgbClr val="D9D9D9"/>
                </a:solidFill>
              </a:rPr>
              <a:t>“</a:t>
            </a:r>
            <a:r>
              <a:rPr lang="en-US" i="1" dirty="0">
                <a:solidFill>
                  <a:srgbClr val="D9D9D9"/>
                </a:solidFill>
              </a:rPr>
              <a:t>About 10k$”</a:t>
            </a:r>
          </a:p>
          <a:p>
            <a:pPr>
              <a:lnSpc>
                <a:spcPct val="100000"/>
              </a:lnSpc>
              <a:spcAft>
                <a:spcPts val="700"/>
              </a:spcAft>
            </a:pPr>
            <a:r>
              <a:rPr lang="en-US" dirty="0">
                <a:solidFill>
                  <a:srgbClr val="D9D9D9"/>
                </a:solidFill>
              </a:rPr>
              <a:t>Data </a:t>
            </a:r>
            <a:r>
              <a:rPr lang="en-US" b="1" dirty="0">
                <a:solidFill>
                  <a:srgbClr val="D9D9D9"/>
                </a:solidFill>
              </a:rPr>
              <a:t>definition</a:t>
            </a:r>
            <a:r>
              <a:rPr lang="en-US" dirty="0">
                <a:solidFill>
                  <a:srgbClr val="D9D9D9"/>
                </a:solidFill>
              </a:rPr>
              <a:t> is ambiguous</a:t>
            </a:r>
            <a:br>
              <a:rPr lang="en-US" dirty="0">
                <a:solidFill>
                  <a:srgbClr val="D9D9D9"/>
                </a:solidFill>
              </a:rPr>
            </a:br>
            <a:r>
              <a:rPr lang="en-US" i="1" dirty="0">
                <a:solidFill>
                  <a:srgbClr val="D9D9D9"/>
                </a:solidFill>
              </a:rPr>
              <a:t>“influence”</a:t>
            </a:r>
            <a:r>
              <a:rPr lang="en-US" b="1" i="1" dirty="0">
                <a:solidFill>
                  <a:srgbClr val="D9D9D9"/>
                </a:solidFill>
              </a:rPr>
              <a:t> </a:t>
            </a:r>
            <a:r>
              <a:rPr lang="en-US" i="1" dirty="0">
                <a:solidFill>
                  <a:srgbClr val="D9D9D9"/>
                </a:solidFill>
              </a:rPr>
              <a:t>on employees?</a:t>
            </a:r>
            <a:endParaRPr lang="en-US" dirty="0">
              <a:solidFill>
                <a:srgbClr val="D9D9D9"/>
              </a:solidFill>
            </a:endParaRPr>
          </a:p>
          <a:p>
            <a:pPr>
              <a:lnSpc>
                <a:spcPct val="100000"/>
              </a:lnSpc>
              <a:spcAft>
                <a:spcPts val="700"/>
              </a:spcAft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Conflicting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data sources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“J. McCain”  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VS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“McCain, John S.”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700"/>
              </a:spcAft>
            </a:pPr>
            <a:r>
              <a:rPr lang="en-US" dirty="0">
                <a:solidFill>
                  <a:schemeClr val="tx1"/>
                </a:solidFill>
              </a:rPr>
              <a:t>Specific to </a:t>
            </a:r>
            <a:r>
              <a:rPr lang="en-US" b="1" dirty="0">
                <a:solidFill>
                  <a:schemeClr val="tx1"/>
                </a:solidFill>
              </a:rPr>
              <a:t>Social Sciences</a:t>
            </a:r>
            <a:r>
              <a:rPr lang="en-US" dirty="0">
                <a:solidFill>
                  <a:schemeClr val="tx1"/>
                </a:solidFill>
              </a:rPr>
              <a:t>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i="1" dirty="0">
                <a:solidFill>
                  <a:schemeClr val="tx1"/>
                </a:solidFill>
              </a:rPr>
              <a:t>Explore, be Explainable</a:t>
            </a:r>
          </a:p>
        </p:txBody>
      </p:sp>
    </p:spTree>
    <p:extLst>
      <p:ext uri="{BB962C8B-B14F-4D97-AF65-F5344CB8AC3E}">
        <p14:creationId xmlns:p14="http://schemas.microsoft.com/office/powerpoint/2010/main" val="41600842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Explore, Explain the data?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A356B6-09D1-4D1F-A453-3358CA2D0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39" y="2591823"/>
            <a:ext cx="2653575" cy="83717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Postgraphile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2E936-3CEA-47E3-AC4A-89FFEA94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47</a:t>
            </a:fld>
            <a:endParaRPr lang="en-US"/>
          </a:p>
        </p:txBody>
      </p:sp>
      <p:pic>
        <p:nvPicPr>
          <p:cNvPr id="1026" name="Picture 2" descr="upload.wikimedia.org/wikipedia/commons/1/17/Gra...">
            <a:extLst>
              <a:ext uri="{FF2B5EF4-FFF2-40B4-BE49-F238E27FC236}">
                <a16:creationId xmlns:a16="http://schemas.microsoft.com/office/drawing/2014/main" id="{B5EE3DFC-195C-4810-95E7-FE34479E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308" y="3145525"/>
            <a:ext cx="1582858" cy="158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F3D532-274B-451E-9233-8F6EBD1FD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7" y="3202416"/>
            <a:ext cx="1423984" cy="146907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C4CA7D3-1A89-4168-87E6-18949FE71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9384" y="3202416"/>
            <a:ext cx="1646616" cy="1646616"/>
          </a:xfrm>
          <a:prstGeom prst="rect">
            <a:avLst/>
          </a:prstGeom>
        </p:spPr>
      </p:pic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ECCDDEBB-3D85-4A47-BFE3-203D339AC84B}"/>
              </a:ext>
            </a:extLst>
          </p:cNvPr>
          <p:cNvSpPr/>
          <p:nvPr/>
        </p:nvSpPr>
        <p:spPr>
          <a:xfrm>
            <a:off x="2638461" y="3632154"/>
            <a:ext cx="1423984" cy="60960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E29038BA-1745-4784-96DC-6EF14C594932}"/>
              </a:ext>
            </a:extLst>
          </p:cNvPr>
          <p:cNvSpPr/>
          <p:nvPr/>
        </p:nvSpPr>
        <p:spPr>
          <a:xfrm>
            <a:off x="6572162" y="3614954"/>
            <a:ext cx="1423984" cy="60960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D5F827BD-56C6-48D3-9829-6059E44B6B06}"/>
              </a:ext>
            </a:extLst>
          </p:cNvPr>
          <p:cNvSpPr txBox="1">
            <a:spLocks/>
          </p:cNvSpPr>
          <p:nvPr/>
        </p:nvSpPr>
        <p:spPr>
          <a:xfrm>
            <a:off x="2409511" y="4525071"/>
            <a:ext cx="2653575" cy="1874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Automatically build API based on DB schema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27199661-1D36-4AFD-B724-4E9D10FB0321}"/>
              </a:ext>
            </a:extLst>
          </p:cNvPr>
          <p:cNvSpPr txBox="1">
            <a:spLocks/>
          </p:cNvSpPr>
          <p:nvPr/>
        </p:nvSpPr>
        <p:spPr>
          <a:xfrm>
            <a:off x="6248400" y="4595715"/>
            <a:ext cx="2653575" cy="1874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Exposes API as </a:t>
            </a:r>
            <a:r>
              <a:rPr lang="en-US" dirty="0" err="1"/>
              <a:t>GraphQL</a:t>
            </a:r>
            <a:endParaRPr lang="en-US" dirty="0"/>
          </a:p>
        </p:txBody>
      </p:sp>
      <p:pic>
        <p:nvPicPr>
          <p:cNvPr id="17" name="Graphic 16" descr="Internet">
            <a:extLst>
              <a:ext uri="{FF2B5EF4-FFF2-40B4-BE49-F238E27FC236}">
                <a16:creationId xmlns:a16="http://schemas.microsoft.com/office/drawing/2014/main" id="{4AE420BC-48A7-453F-A8DF-7222EE0333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21083" y="3022554"/>
            <a:ext cx="914400" cy="914400"/>
          </a:xfrm>
          <a:prstGeom prst="rect">
            <a:avLst/>
          </a:prstGeom>
        </p:spPr>
      </p:pic>
      <p:pic>
        <p:nvPicPr>
          <p:cNvPr id="19" name="Graphic 18" descr="Users">
            <a:extLst>
              <a:ext uri="{FF2B5EF4-FFF2-40B4-BE49-F238E27FC236}">
                <a16:creationId xmlns:a16="http://schemas.microsoft.com/office/drawing/2014/main" id="{D5BCA13B-7FDF-47B2-994B-EA1200B685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21083" y="39369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82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Explore, Explain the data?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86941DE-3E1E-438C-B1EE-2FE676FE7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89335"/>
            <a:ext cx="10515600" cy="1046440"/>
          </a:xfrm>
        </p:spPr>
        <p:txBody>
          <a:bodyPr>
            <a:normAutofit/>
          </a:bodyPr>
          <a:lstStyle/>
          <a:p>
            <a:r>
              <a:rPr lang="en-US" dirty="0"/>
              <a:t>Limited</a:t>
            </a:r>
          </a:p>
          <a:p>
            <a:r>
              <a:rPr lang="en-US" dirty="0"/>
              <a:t>Easier, nested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2E936-3CEA-47E3-AC4A-89FFEA94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820036-90AA-4F87-BEB2-565954698712}"/>
              </a:ext>
            </a:extLst>
          </p:cNvPr>
          <p:cNvSpPr txBox="1"/>
          <p:nvPr/>
        </p:nvSpPr>
        <p:spPr>
          <a:xfrm>
            <a:off x="5952985" y="1298758"/>
            <a:ext cx="6003884" cy="1754326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9393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r</a:t>
            </a:r>
            <a:r>
              <a:rPr lang="en-US" b="1" dirty="0" err="1">
                <a:solidFill>
                  <a:srgbClr val="AAAAAA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amount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 , 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r</a:t>
            </a:r>
            <a:r>
              <a:rPr lang="en-US" b="1" dirty="0" err="1">
                <a:solidFill>
                  <a:srgbClr val="AAAAAA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reporting_year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AAAAAA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lobbyist_consolidated_name</a:t>
            </a:r>
            <a:r>
              <a:rPr lang="en-US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b="1" dirty="0">
                <a:solidFill>
                  <a:srgbClr val="FF9393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reports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F9393"/>
                </a:solidFill>
                <a:latin typeface="Consolas" panose="020B0609020204030204" pitchFamily="49" charset="0"/>
              </a:rPr>
              <a:t>as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r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b="1" dirty="0">
                <a:solidFill>
                  <a:srgbClr val="FF9393"/>
                </a:solidFill>
                <a:latin typeface="Consolas" panose="020B0609020204030204" pitchFamily="49" charset="0"/>
              </a:rPr>
              <a:t>  JOIN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lobbyists__reports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F9393"/>
                </a:solidFill>
                <a:latin typeface="Consolas" panose="020B0609020204030204" pitchFamily="49" charset="0"/>
              </a:rPr>
              <a:t>USING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 (_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report_uuid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b="1" dirty="0">
                <a:solidFill>
                  <a:srgbClr val="FF9393"/>
                </a:solidFill>
                <a:latin typeface="Consolas" panose="020B0609020204030204" pitchFamily="49" charset="0"/>
              </a:rPr>
              <a:t>  JOIN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lobbyists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F9393"/>
                </a:solidFill>
                <a:latin typeface="Consolas" panose="020B0609020204030204" pitchFamily="49" charset="0"/>
              </a:rPr>
              <a:t>USING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 (_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lobbyist_uuid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b="1" dirty="0">
                <a:solidFill>
                  <a:srgbClr val="FF9393"/>
                </a:solidFill>
                <a:latin typeface="Consolas" panose="020B0609020204030204" pitchFamily="49" charset="0"/>
              </a:rPr>
              <a:t>LIMIT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E8EFF"/>
                </a:solidFill>
                <a:latin typeface="Consolas" panose="020B0609020204030204" pitchFamily="49" charset="0"/>
              </a:rPr>
              <a:t>10</a:t>
            </a:r>
            <a:r>
              <a:rPr lang="en-US" b="1" dirty="0">
                <a:solidFill>
                  <a:srgbClr val="FFB5B5"/>
                </a:solidFill>
                <a:latin typeface="Consolas" panose="020B0609020204030204" pitchFamily="49" charset="0"/>
              </a:rPr>
              <a:t>;</a:t>
            </a:r>
            <a:r>
              <a:rPr lang="en-US" b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AABD0C-A1F9-4648-9829-7E6CCAF7D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02" y="3708734"/>
            <a:ext cx="3645214" cy="201656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347E30-D1F8-47E2-9D24-72FFA1ADC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01" y="1298563"/>
            <a:ext cx="3645214" cy="1754717"/>
          </a:xfrm>
          <a:prstGeom prst="rect">
            <a:avLst/>
          </a:prstGeom>
          <a:ln w="952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71A0DF-3B27-4997-81B0-406F973BFD1D}"/>
              </a:ext>
            </a:extLst>
          </p:cNvPr>
          <p:cNvSpPr txBox="1"/>
          <p:nvPr/>
        </p:nvSpPr>
        <p:spPr>
          <a:xfrm>
            <a:off x="5952985" y="3708734"/>
            <a:ext cx="6003884" cy="1046440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rgbClr val="FF9393"/>
                </a:solidFill>
                <a:latin typeface="Consolas" panose="020B0609020204030204" pitchFamily="49" charset="0"/>
              </a:rPr>
              <a:t>amount    |</a:t>
            </a:r>
            <a:r>
              <a:rPr lang="en-US" sz="1550" b="1" dirty="0" err="1">
                <a:solidFill>
                  <a:srgbClr val="FF9393"/>
                </a:solidFill>
                <a:latin typeface="Consolas" panose="020B0609020204030204" pitchFamily="49" charset="0"/>
              </a:rPr>
              <a:t>reporting_year|lobbyist_consolidated_name</a:t>
            </a:r>
            <a:r>
              <a:rPr lang="en-US" sz="1550" b="1" dirty="0">
                <a:solidFill>
                  <a:srgbClr val="FF9393"/>
                </a:solidFill>
                <a:latin typeface="Consolas" panose="020B0609020204030204" pitchFamily="49" charset="0"/>
              </a:rPr>
              <a:t>|</a:t>
            </a:r>
          </a:p>
          <a:p>
            <a:r>
              <a:rPr lang="en-US" sz="1550" b="1" dirty="0">
                <a:solidFill>
                  <a:srgbClr val="FF9393"/>
                </a:solidFill>
                <a:latin typeface="Consolas" panose="020B0609020204030204" pitchFamily="49" charset="0"/>
              </a:rPr>
              <a:t>----------|--------------|--------------------------|</a:t>
            </a:r>
          </a:p>
          <a:p>
            <a:r>
              <a:rPr lang="en-US" sz="1550" b="1" dirty="0">
                <a:solidFill>
                  <a:srgbClr val="FF9393"/>
                </a:solidFill>
                <a:latin typeface="Consolas" panose="020B0609020204030204" pitchFamily="49" charset="0"/>
              </a:rPr>
              <a:t>$20,000.00|         2,018|ROBERTS RICHARD           |</a:t>
            </a:r>
          </a:p>
          <a:p>
            <a:r>
              <a:rPr lang="en-US" sz="1550" b="1" dirty="0">
                <a:solidFill>
                  <a:srgbClr val="FF9393"/>
                </a:solidFill>
                <a:latin typeface="Consolas" panose="020B0609020204030204" pitchFamily="49" charset="0"/>
              </a:rPr>
              <a:t>$20,000.00|         2,018|GRADLER GEOFFREY          |</a:t>
            </a:r>
            <a:endParaRPr lang="en-US" sz="1550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6E4B5E2-DA6B-4D2C-985F-0CBBD3863844}"/>
              </a:ext>
            </a:extLst>
          </p:cNvPr>
          <p:cNvSpPr/>
          <p:nvPr/>
        </p:nvSpPr>
        <p:spPr>
          <a:xfrm>
            <a:off x="1730490" y="3218712"/>
            <a:ext cx="1105988" cy="3243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126D8A9-8B3F-468C-A2B7-AB4F05F3FFA7}"/>
              </a:ext>
            </a:extLst>
          </p:cNvPr>
          <p:cNvSpPr/>
          <p:nvPr/>
        </p:nvSpPr>
        <p:spPr>
          <a:xfrm>
            <a:off x="8207829" y="3218712"/>
            <a:ext cx="1105988" cy="3243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175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Explore, Explain the data?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A356B6-09D1-4D1F-A453-3358CA2D0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0" y="1662545"/>
            <a:ext cx="10515600" cy="4514418"/>
          </a:xfrm>
        </p:spPr>
        <p:txBody>
          <a:bodyPr/>
          <a:lstStyle/>
          <a:p>
            <a:r>
              <a:rPr lang="en-US" dirty="0"/>
              <a:t>Website </a:t>
            </a:r>
          </a:p>
          <a:p>
            <a:pPr lvl="1"/>
            <a:r>
              <a:rPr lang="en-US" dirty="0"/>
              <a:t>filtering</a:t>
            </a:r>
          </a:p>
          <a:p>
            <a:pPr lvl="1"/>
            <a:r>
              <a:rPr lang="en-US" dirty="0"/>
              <a:t>visualization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2E936-3CEA-47E3-AC4A-89FFEA94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2E2DE9-9595-4CEA-BAA4-9FCAECAC3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262" y="1120122"/>
            <a:ext cx="3299554" cy="55905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019FD-0D5C-4101-8E80-E24B647F8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594" y="1219201"/>
            <a:ext cx="5548407" cy="525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51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 action="ppaction://hlinkfile"/>
              </a:rPr>
              <a:t>Lobbyview.org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6860A-8626-464A-AD7A-65A9778EF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1070"/>
            <a:ext cx="3829050" cy="5065280"/>
          </a:xfrm>
        </p:spPr>
        <p:txBody>
          <a:bodyPr/>
          <a:lstStyle/>
          <a:p>
            <a:r>
              <a:rPr lang="en-US" dirty="0"/>
              <a:t>Influence of money in US legislative life,</a:t>
            </a:r>
            <a:br>
              <a:rPr lang="en-US" dirty="0"/>
            </a:br>
            <a:r>
              <a:rPr lang="en-US" dirty="0"/>
              <a:t>with </a:t>
            </a:r>
            <a:r>
              <a:rPr lang="en-US" b="1" dirty="0">
                <a:solidFill>
                  <a:srgbClr val="404040"/>
                </a:solidFill>
                <a:latin typeface="Lato" panose="020F0502020204030203" pitchFamily="34" charset="0"/>
              </a:rPr>
              <a:t>Postgres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Political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C06A40-4211-496C-AB20-C001568F4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575" y="193137"/>
            <a:ext cx="5505450" cy="3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9A7FCB-8753-4266-A443-D023D38E6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6498" y="543708"/>
            <a:ext cx="1612002" cy="1325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43821F-F56F-4AAB-A152-83347AE09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227" y="2152684"/>
            <a:ext cx="6536573" cy="470531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B3CFA8-589A-4A9B-A6BF-DD890334B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7762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3D0B6-A847-4988-8CBF-02B3246A3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D6840B-35B1-40B8-9836-78C5105F1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0205" y="143903"/>
            <a:ext cx="5267483" cy="60295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Many </a:t>
            </a:r>
            <a:r>
              <a:rPr lang="en-US" sz="2000" dirty="0" err="1"/>
              <a:t>many</a:t>
            </a:r>
            <a:r>
              <a:rPr lang="en-US" sz="2000" dirty="0"/>
              <a:t> thanks to </a:t>
            </a:r>
            <a:r>
              <a:rPr lang="en-US" sz="2400" b="1" dirty="0"/>
              <a:t>all Open Source projects and people </a:t>
            </a:r>
            <a:r>
              <a:rPr lang="en-US" sz="2000" dirty="0"/>
              <a:t>that make that work possible.</a:t>
            </a:r>
            <a:br>
              <a:rPr lang="en-US" sz="2000" dirty="0"/>
            </a:br>
            <a:r>
              <a:rPr lang="en-US" sz="2000" dirty="0"/>
              <a:t>Postgres + extensions + </a:t>
            </a:r>
            <a:r>
              <a:rPr lang="en-US" sz="2000" dirty="0" err="1"/>
              <a:t>PostGIS</a:t>
            </a:r>
            <a:r>
              <a:rPr lang="en-US" sz="2000" dirty="0"/>
              <a:t> + QGIS + </a:t>
            </a:r>
            <a:r>
              <a:rPr lang="en-US" sz="2000" dirty="0" err="1"/>
              <a:t>Postgraphile</a:t>
            </a:r>
            <a:r>
              <a:rPr lang="en-US" sz="2000" dirty="0"/>
              <a:t> +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16C4E-9EBB-40A1-925D-563D0CE3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60EBE8-1515-4067-9C18-D9D6D691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39870">
            <a:off x="6709316" y="2118479"/>
            <a:ext cx="2783878" cy="4161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0E1B4E-9BB6-4743-B610-65D13B6E3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38557">
            <a:off x="2295820" y="1150296"/>
            <a:ext cx="3708639" cy="502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50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5707-0EA1-4D45-B705-990E88BF4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8DD24-5188-472D-AAB6-86BCC3D12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CF1CCC-870D-4862-8FCC-B1C72832A3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THE END</a:t>
            </a:r>
          </a:p>
          <a:p>
            <a:pPr algn="ctr"/>
            <a:endParaRPr lang="en-US" sz="6600" dirty="0"/>
          </a:p>
          <a:p>
            <a:pPr algn="ctr"/>
            <a:r>
              <a:rPr lang="en-US" sz="6600" dirty="0"/>
              <a:t>APPENDIX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66EAB-7EE3-4EF1-BC66-BCD886D52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799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5707-0EA1-4D45-B705-990E88BF4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8DD24-5188-472D-AAB6-86BCC3D12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Modelling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C8CCE0-0767-4211-9F9D-52CAFB955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09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Recipes: Data modelling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A356B6-09D1-4D1F-A453-3358CA2D0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2545"/>
            <a:ext cx="10515600" cy="5058930"/>
          </a:xfrm>
        </p:spPr>
        <p:txBody>
          <a:bodyPr>
            <a:normAutofit/>
          </a:bodyPr>
          <a:lstStyle/>
          <a:p>
            <a:r>
              <a:rPr lang="en-US" dirty="0"/>
              <a:t>Keys</a:t>
            </a:r>
          </a:p>
          <a:p>
            <a:pPr lvl="1"/>
            <a:r>
              <a:rPr lang="en-US" dirty="0" err="1"/>
              <a:t>Uuid</a:t>
            </a:r>
            <a:r>
              <a:rPr lang="en-US" dirty="0"/>
              <a:t> : </a:t>
            </a:r>
            <a:r>
              <a:rPr lang="en-US" b="1" dirty="0"/>
              <a:t>not </a:t>
            </a:r>
            <a:r>
              <a:rPr lang="en-US" dirty="0"/>
              <a:t>random</a:t>
            </a:r>
          </a:p>
          <a:p>
            <a:pPr lvl="2"/>
            <a:r>
              <a:rPr lang="en-US" dirty="0"/>
              <a:t>Hash of actually unique column combination</a:t>
            </a:r>
          </a:p>
          <a:p>
            <a:pPr lvl="2"/>
            <a:r>
              <a:rPr lang="en-US" dirty="0"/>
              <a:t>Convenient when composite type too big</a:t>
            </a:r>
          </a:p>
          <a:p>
            <a:pPr lvl="1"/>
            <a:r>
              <a:rPr lang="en-US" dirty="0"/>
              <a:t>Composite type</a:t>
            </a:r>
          </a:p>
          <a:p>
            <a:pPr lvl="2"/>
            <a:r>
              <a:rPr lang="en-US" dirty="0"/>
              <a:t>+ domain for constraint</a:t>
            </a:r>
          </a:p>
          <a:p>
            <a:pPr lvl="2"/>
            <a:r>
              <a:rPr lang="en-US" dirty="0"/>
              <a:t>Ex : bill ID </a:t>
            </a:r>
          </a:p>
          <a:p>
            <a:pPr lvl="2"/>
            <a:r>
              <a:rPr lang="en-US" dirty="0"/>
              <a:t>Prob: seem to be confusing for planner (bad indexing?).</a:t>
            </a:r>
          </a:p>
          <a:p>
            <a:pPr lvl="1"/>
            <a:r>
              <a:rPr lang="en-US" dirty="0"/>
              <a:t>Generated identity</a:t>
            </a:r>
          </a:p>
          <a:p>
            <a:pPr lvl="2"/>
            <a:r>
              <a:rPr lang="en-US" dirty="0"/>
              <a:t>= random</a:t>
            </a:r>
          </a:p>
          <a:p>
            <a:pPr lvl="2"/>
            <a:r>
              <a:rPr lang="en-US" dirty="0"/>
              <a:t>Prefer to avoid it.</a:t>
            </a:r>
          </a:p>
          <a:p>
            <a:pPr lvl="2"/>
            <a:r>
              <a:rPr lang="en-US" dirty="0"/>
              <a:t>Ordinality better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15B504-4DF8-44DA-BAA5-81EE1DB10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12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Recipes: Data modelling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A356B6-09D1-4D1F-A453-3358CA2D0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Light </a:t>
            </a:r>
            <a:r>
              <a:rPr lang="en-US" b="1" dirty="0"/>
              <a:t>Denormalization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Data is duplicated between layers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Isolation + hides internal when needed (web API)</a:t>
            </a:r>
            <a:endParaRPr lang="en-US" dirty="0"/>
          </a:p>
          <a:p>
            <a:pPr lvl="1"/>
            <a:r>
              <a:rPr lang="en-US" dirty="0"/>
              <a:t>Json for sparse misc. things </a:t>
            </a:r>
          </a:p>
          <a:p>
            <a:pPr lvl="2"/>
            <a:r>
              <a:rPr lang="en-US" dirty="0"/>
              <a:t>Legislator </a:t>
            </a:r>
            <a:r>
              <a:rPr lang="en-US" dirty="0" err="1"/>
              <a:t>youtube</a:t>
            </a:r>
            <a:r>
              <a:rPr lang="en-US" dirty="0"/>
              <a:t> + twitter + …</a:t>
            </a:r>
          </a:p>
          <a:p>
            <a:pPr lvl="1"/>
            <a:r>
              <a:rPr lang="en-US" dirty="0"/>
              <a:t>When very convenient:</a:t>
            </a:r>
          </a:p>
          <a:p>
            <a:pPr lvl="2"/>
            <a:r>
              <a:rPr lang="en-US" dirty="0"/>
              <a:t>Year + reporting range.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PG12: use of generated columns!</a:t>
            </a:r>
          </a:p>
          <a:p>
            <a:pPr lvl="2"/>
            <a:r>
              <a:rPr lang="en-US" dirty="0" err="1"/>
              <a:t>First_name</a:t>
            </a:r>
            <a:r>
              <a:rPr lang="en-US" dirty="0"/>
              <a:t>, </a:t>
            </a:r>
            <a:r>
              <a:rPr lang="en-US" dirty="0" err="1"/>
              <a:t>Last_name</a:t>
            </a:r>
            <a:r>
              <a:rPr lang="en-US" dirty="0"/>
              <a:t>, …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full_name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dirty="0">
                <a:sym typeface="Wingdings" panose="05000000000000000000" pitchFamily="2" charset="2"/>
              </a:rPr>
              <a:t>(/!\, cumbersome with inheritance)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57D56F-646D-4387-9BE3-5E68C185D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845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EB508A-DF07-4572-97BD-D07531702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9060"/>
            <a:ext cx="5989839" cy="5197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Recipes: Data modelling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A356B6-09D1-4D1F-A453-3358CA2D0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 of denormalization:</a:t>
            </a:r>
            <a:br>
              <a:rPr lang="en-US" dirty="0"/>
            </a:br>
            <a:r>
              <a:rPr lang="en-US" dirty="0"/>
              <a:t>Columns dependencies graph.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Date_received</a:t>
            </a:r>
            <a:r>
              <a:rPr lang="en-US" dirty="0">
                <a:sym typeface="Wingdings" panose="05000000000000000000" pitchFamily="2" charset="2"/>
              </a:rPr>
              <a:t> = timestamp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almost perfect PK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Some data duplication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with report period</a:t>
            </a:r>
            <a:endParaRPr lang="en-US" dirty="0"/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FB723D-AB58-4774-BC79-F8D0C8659D0C}"/>
              </a:ext>
            </a:extLst>
          </p:cNvPr>
          <p:cNvCxnSpPr/>
          <p:nvPr/>
        </p:nvCxnSpPr>
        <p:spPr>
          <a:xfrm>
            <a:off x="4927600" y="4991100"/>
            <a:ext cx="2616200" cy="7810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85165B7-A717-4FA5-ABA2-4833B81A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55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08466B8-E734-4819-ABE4-F3E939042A89}"/>
              </a:ext>
            </a:extLst>
          </p:cNvPr>
          <p:cNvSpPr/>
          <p:nvPr/>
        </p:nvSpPr>
        <p:spPr>
          <a:xfrm>
            <a:off x="8155680" y="4991100"/>
            <a:ext cx="3564139" cy="1719534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415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5707-0EA1-4D45-B705-990E88BF4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8DD24-5188-472D-AAB6-86BCC3D12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Modelling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C8CCE0-0767-4211-9F9D-52CAFB955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51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errors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57</a:t>
            </a:fld>
            <a:endParaRPr lang="en-US" alt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AD56A-6E99-4E80-816E-FA7D01C97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4" y="1528944"/>
            <a:ext cx="12065571" cy="489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452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52B-F2E4-4152-9BE9-D458E1AD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DA02-1E33-4D64-8994-B4CBDBA2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ym typeface="Wingdings" panose="05000000000000000000" pitchFamily="2" charset="2"/>
              </a:rPr>
              <a:t>A : duplicate name : merging went wrong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ym typeface="Wingdings" panose="05000000000000000000" pitchFamily="2" charset="2"/>
              </a:rPr>
              <a:t>B: same </a:t>
            </a:r>
            <a:r>
              <a:rPr lang="en-US" sz="2000" dirty="0" err="1">
                <a:sym typeface="Wingdings" panose="05000000000000000000" pitchFamily="2" charset="2"/>
              </a:rPr>
              <a:t>govtrack_id</a:t>
            </a:r>
            <a:r>
              <a:rPr lang="en-US" sz="2000" dirty="0">
                <a:sym typeface="Wingdings" panose="05000000000000000000" pitchFamily="2" charset="2"/>
              </a:rPr>
              <a:t>, different </a:t>
            </a:r>
            <a:r>
              <a:rPr lang="en-US" sz="2000" dirty="0" err="1">
                <a:sym typeface="Wingdings" panose="05000000000000000000" pitchFamily="2" charset="2"/>
              </a:rPr>
              <a:t>icprs_politician_id</a:t>
            </a:r>
            <a:endParaRPr lang="en-US" sz="2000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ym typeface="Wingdings" panose="05000000000000000000" pitchFamily="2" charset="2"/>
              </a:rPr>
              <a:t>C, P: senior party member?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ym typeface="Wingdings" panose="05000000000000000000" pitchFamily="2" charset="2"/>
              </a:rPr>
              <a:t>D, F: </a:t>
            </a:r>
            <a:r>
              <a:rPr lang="en-US" sz="2000" dirty="0" err="1">
                <a:sym typeface="Wingdings" panose="05000000000000000000" pitchFamily="2" charset="2"/>
              </a:rPr>
              <a:t>gov_terms</a:t>
            </a:r>
            <a:r>
              <a:rPr lang="en-US" sz="2000" dirty="0">
                <a:sym typeface="Wingdings" panose="05000000000000000000" pitchFamily="2" charset="2"/>
              </a:rPr>
              <a:t> formatting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ym typeface="Wingdings" panose="05000000000000000000" pitchFamily="2" charset="2"/>
              </a:rPr>
              <a:t>E: </a:t>
            </a:r>
            <a:r>
              <a:rPr lang="en-US" sz="2000" dirty="0" err="1">
                <a:sym typeface="Wingdings" panose="05000000000000000000" pitchFamily="2" charset="2"/>
              </a:rPr>
              <a:t>gov_terms</a:t>
            </a:r>
            <a:r>
              <a:rPr lang="en-US" sz="2000" dirty="0">
                <a:sym typeface="Wingdings" panose="05000000000000000000" pitchFamily="2" charset="2"/>
              </a:rPr>
              <a:t> says present, year says 2018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ym typeface="Wingdings" panose="05000000000000000000" pitchFamily="2" charset="2"/>
              </a:rPr>
              <a:t>G: NA for committees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ym typeface="Wingdings" panose="05000000000000000000" pitchFamily="2" charset="2"/>
              </a:rPr>
              <a:t>H: </a:t>
            </a:r>
            <a:r>
              <a:rPr lang="en-US" sz="2000" dirty="0" err="1">
                <a:sym typeface="Wingdings" panose="05000000000000000000" pitchFamily="2" charset="2"/>
              </a:rPr>
              <a:t>icpsrs_com_id</a:t>
            </a:r>
            <a:r>
              <a:rPr lang="en-US" sz="2000" dirty="0">
                <a:sym typeface="Wingdings" panose="05000000000000000000" pitchFamily="2" charset="2"/>
              </a:rPr>
              <a:t> not coherent with </a:t>
            </a:r>
            <a:r>
              <a:rPr lang="en-US" sz="2000" dirty="0" err="1">
                <a:sym typeface="Wingdings" panose="05000000000000000000" pitchFamily="2" charset="2"/>
              </a:rPr>
              <a:t>com_name</a:t>
            </a:r>
            <a:r>
              <a:rPr lang="en-US" sz="2000" dirty="0">
                <a:sym typeface="Wingdings" panose="05000000000000000000" pitchFamily="2" charset="2"/>
              </a:rPr>
              <a:t>(+…)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ym typeface="Wingdings" panose="05000000000000000000" pitchFamily="2" charset="2"/>
              </a:rPr>
              <a:t>I, J: should be same committee name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ym typeface="Wingdings" panose="05000000000000000000" pitchFamily="2" charset="2"/>
              </a:rPr>
              <a:t>K: same </a:t>
            </a:r>
            <a:r>
              <a:rPr lang="en-US" sz="2000" dirty="0" err="1">
                <a:sym typeface="Wingdings" panose="05000000000000000000" pitchFamily="2" charset="2"/>
              </a:rPr>
              <a:t>fec_candidate_id</a:t>
            </a:r>
            <a:r>
              <a:rPr lang="en-US" sz="2000" dirty="0">
                <a:sym typeface="Wingdings" panose="05000000000000000000" pitchFamily="2" charset="2"/>
              </a:rPr>
              <a:t>, but campaign for Senate and House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ym typeface="Wingdings" panose="05000000000000000000" pitchFamily="2" charset="2"/>
              </a:rPr>
              <a:t>X :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637DC-7A33-40F8-A3FC-DD2165D3C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fr-FR"/>
              <a:t>Page </a:t>
            </a:r>
            <a:fld id="{27C753CA-78B5-45E0-B119-C5352AC79F9D}" type="slidenum">
              <a:rPr lang="en-US" altLang="fr-FR" smtClean="0"/>
              <a:pPr/>
              <a:t>58</a:t>
            </a:fld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410692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research questions</a:t>
            </a:r>
          </a:p>
        </p:txBody>
      </p:sp>
      <p:pic>
        <p:nvPicPr>
          <p:cNvPr id="12" name="Picture 11" descr="A picture containing photo, sitting, computer, black&#10;&#10;Description automatically generated">
            <a:extLst>
              <a:ext uri="{FF2B5EF4-FFF2-40B4-BE49-F238E27FC236}">
                <a16:creationId xmlns:a16="http://schemas.microsoft.com/office/drawing/2014/main" id="{59CBF6A3-7697-4B6F-BAF8-64EDB55561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28"/>
          <a:stretch/>
        </p:blipFill>
        <p:spPr>
          <a:xfrm>
            <a:off x="1571675" y="1291070"/>
            <a:ext cx="1679526" cy="54304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98261-E137-4F09-89AF-228AEBF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95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research questions</a:t>
            </a:r>
          </a:p>
        </p:txBody>
      </p:sp>
      <p:pic>
        <p:nvPicPr>
          <p:cNvPr id="12" name="Picture 11" descr="A picture containing photo, sitting, computer, black&#10;&#10;Description automatically generated">
            <a:extLst>
              <a:ext uri="{FF2B5EF4-FFF2-40B4-BE49-F238E27FC236}">
                <a16:creationId xmlns:a16="http://schemas.microsoft.com/office/drawing/2014/main" id="{59CBF6A3-7697-4B6F-BAF8-64EDB55561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3978"/>
          <a:stretch/>
        </p:blipFill>
        <p:spPr>
          <a:xfrm>
            <a:off x="1571674" y="1291070"/>
            <a:ext cx="4664025" cy="54304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AFE5F8-1111-463D-B076-1CA893552A31}"/>
              </a:ext>
            </a:extLst>
          </p:cNvPr>
          <p:cNvSpPr/>
          <p:nvPr/>
        </p:nvSpPr>
        <p:spPr>
          <a:xfrm>
            <a:off x="6013450" y="1472929"/>
            <a:ext cx="527050" cy="3048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23644-169B-404E-860B-53C93241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61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research questions</a:t>
            </a:r>
          </a:p>
        </p:txBody>
      </p:sp>
      <p:pic>
        <p:nvPicPr>
          <p:cNvPr id="12" name="Picture 11" descr="A picture containing photo, sitting, computer, black&#10;&#10;Description automatically generated">
            <a:extLst>
              <a:ext uri="{FF2B5EF4-FFF2-40B4-BE49-F238E27FC236}">
                <a16:creationId xmlns:a16="http://schemas.microsoft.com/office/drawing/2014/main" id="{59CBF6A3-7697-4B6F-BAF8-64EDB55561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55"/>
          <a:stretch/>
        </p:blipFill>
        <p:spPr>
          <a:xfrm>
            <a:off x="1571675" y="1291070"/>
            <a:ext cx="7635826" cy="54304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215D97-7F74-4137-A7B3-695A9DFE184E}"/>
              </a:ext>
            </a:extLst>
          </p:cNvPr>
          <p:cNvSpPr/>
          <p:nvPr/>
        </p:nvSpPr>
        <p:spPr>
          <a:xfrm>
            <a:off x="8807450" y="1212092"/>
            <a:ext cx="527050" cy="3048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0F5AE4-98C0-43BB-ACEE-9A5D291A2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81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DFC-5947-4E11-865F-61F401C9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research questions</a:t>
            </a:r>
          </a:p>
        </p:txBody>
      </p:sp>
      <p:pic>
        <p:nvPicPr>
          <p:cNvPr id="12" name="Picture 11" descr="A picture containing photo, sitting, computer, black&#10;&#10;Description automatically generated">
            <a:extLst>
              <a:ext uri="{FF2B5EF4-FFF2-40B4-BE49-F238E27FC236}">
                <a16:creationId xmlns:a16="http://schemas.microsoft.com/office/drawing/2014/main" id="{59CBF6A3-7697-4B6F-BAF8-64EDB5556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74" y="1291070"/>
            <a:ext cx="10134503" cy="54304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6374EC-0B39-47E2-96E4-4B63F5B1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4FB5-C091-40E3-A770-84C73B7D70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98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3348</TotalTime>
  <Words>2513</Words>
  <Application>Microsoft Office PowerPoint</Application>
  <PresentationFormat>Widescreen</PresentationFormat>
  <Paragraphs>553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Consolas</vt:lpstr>
      <vt:lpstr>Lato</vt:lpstr>
      <vt:lpstr>Open Sans</vt:lpstr>
      <vt:lpstr>Wingdings</vt:lpstr>
      <vt:lpstr>Office Theme</vt:lpstr>
      <vt:lpstr>Postgres &amp; Social Sciences: How we make it work</vt:lpstr>
      <vt:lpstr>Today</vt:lpstr>
      <vt:lpstr>Previously:</vt:lpstr>
      <vt:lpstr>Previously</vt:lpstr>
      <vt:lpstr>Lobbyview.org</vt:lpstr>
      <vt:lpstr>Example of research questions</vt:lpstr>
      <vt:lpstr>Example of research questions</vt:lpstr>
      <vt:lpstr>Example of research questions</vt:lpstr>
      <vt:lpstr>Example of research questions</vt:lpstr>
      <vt:lpstr>Goal</vt:lpstr>
      <vt:lpstr>Challenges:</vt:lpstr>
      <vt:lpstr>Challenges:</vt:lpstr>
      <vt:lpstr>Challenges:</vt:lpstr>
      <vt:lpstr>Challenges:</vt:lpstr>
      <vt:lpstr>Challenges</vt:lpstr>
      <vt:lpstr>Challenges</vt:lpstr>
      <vt:lpstr>Challenges</vt:lpstr>
      <vt:lpstr>Challenges</vt:lpstr>
      <vt:lpstr>Challenges</vt:lpstr>
      <vt:lpstr>Challenges</vt:lpstr>
      <vt:lpstr>Practical needs</vt:lpstr>
      <vt:lpstr>Strategies:</vt:lpstr>
      <vt:lpstr>Fuzzy data?</vt:lpstr>
      <vt:lpstr>Fuzzy data?</vt:lpstr>
      <vt:lpstr>Fuzzy data?</vt:lpstr>
      <vt:lpstr>Fuzzy data?</vt:lpstr>
      <vt:lpstr>Fuzzy data?</vt:lpstr>
      <vt:lpstr>Strategies:</vt:lpstr>
      <vt:lpstr>Data definition is ambiguous?</vt:lpstr>
      <vt:lpstr>Data definition is ambiguous?</vt:lpstr>
      <vt:lpstr>Data definition is ambiguous?</vt:lpstr>
      <vt:lpstr>Data definition is ambiguous?</vt:lpstr>
      <vt:lpstr>Layered architecture</vt:lpstr>
      <vt:lpstr>Layered architecture</vt:lpstr>
      <vt:lpstr>Layered architecture</vt:lpstr>
      <vt:lpstr>Layered architecture</vt:lpstr>
      <vt:lpstr>Layered architecture</vt:lpstr>
      <vt:lpstr>Layered architecture</vt:lpstr>
      <vt:lpstr>Strategies :</vt:lpstr>
      <vt:lpstr>Consolidation?</vt:lpstr>
      <vt:lpstr>Consolidation: simple case</vt:lpstr>
      <vt:lpstr>Consolidation: hard case</vt:lpstr>
      <vt:lpstr>Consolidation: hard case</vt:lpstr>
      <vt:lpstr>Consolidation: very hard case</vt:lpstr>
      <vt:lpstr>Consolidation: very very hard case</vt:lpstr>
      <vt:lpstr>Strategies :</vt:lpstr>
      <vt:lpstr>Explore, Explain the data?</vt:lpstr>
      <vt:lpstr>Explore, Explain the data?</vt:lpstr>
      <vt:lpstr>Explore, Explain the data?</vt:lpstr>
      <vt:lpstr>Questions?</vt:lpstr>
      <vt:lpstr>PowerPoint Presentation</vt:lpstr>
      <vt:lpstr>Solutions:</vt:lpstr>
      <vt:lpstr>Recipes: Data modelling</vt:lpstr>
      <vt:lpstr>Recipes: Data modelling</vt:lpstr>
      <vt:lpstr>Recipes: Data modelling</vt:lpstr>
      <vt:lpstr>CSV issues</vt:lpstr>
      <vt:lpstr>Dataset: errors</vt:lpstr>
      <vt:lpstr>Dataset: errors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Remi</dc:creator>
  <cp:lastModifiedBy>Remi Cura</cp:lastModifiedBy>
  <cp:revision>312</cp:revision>
  <dcterms:created xsi:type="dcterms:W3CDTF">2020-06-01T19:44:14Z</dcterms:created>
  <dcterms:modified xsi:type="dcterms:W3CDTF">2020-06-04T21:31:38Z</dcterms:modified>
</cp:coreProperties>
</file>